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5" r:id="rId10"/>
    <p:sldId id="267" r:id="rId11"/>
    <p:sldId id="268" r:id="rId12"/>
    <p:sldId id="266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3473" autoAdjust="0"/>
  </p:normalViewPr>
  <p:slideViewPr>
    <p:cSldViewPr snapToGrid="0">
      <p:cViewPr varScale="1">
        <p:scale>
          <a:sx n="77" d="100"/>
          <a:sy n="77" d="100"/>
        </p:scale>
        <p:origin x="60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D0E77-6D6A-4222-8CBF-06F23116CA48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95CA7-3A9C-49F9-BF48-7187682DF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4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PP: primary production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5CA7-3A9C-49F9-BF48-7187682DF3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3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Algorithm construction: e.g. RMS of</a:t>
            </a:r>
            <a:r>
              <a:rPr lang="en-US" baseline="0" dirty="0" smtClean="0"/>
              <a:t> a regression for an empirical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5CA7-3A9C-49F9-BF48-7187682DF3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28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Chap. 4: current distributions: projects actually</a:t>
            </a:r>
            <a:r>
              <a:rPr lang="en-US" baseline="0" dirty="0" smtClean="0"/>
              <a:t> distributing uncertainty values (e.g., CCI).</a:t>
            </a:r>
            <a:endParaRPr lang="en-US" dirty="0" smtClean="0"/>
          </a:p>
          <a:p>
            <a:r>
              <a:rPr lang="en-US" dirty="0" smtClean="0"/>
              <a:t>Chap. 5: well covered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5CA7-3A9C-49F9-BF48-7187682DF3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8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Time line postponed </a:t>
            </a:r>
            <a:r>
              <a:rPr lang="en-US" dirty="0" err="1" smtClean="0"/>
              <a:t>wrt</a:t>
            </a:r>
            <a:r>
              <a:rPr lang="en-US" dirty="0" smtClean="0"/>
              <a:t> previous plans</a:t>
            </a:r>
          </a:p>
          <a:p>
            <a:r>
              <a:rPr lang="en-US" dirty="0" smtClean="0"/>
              <a:t>Contributions still slow in coming….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95CA7-3A9C-49F9-BF48-7187682DF3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4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44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9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5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6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2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3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5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8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FF66-96A3-4FA1-9562-24AB847E446B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4F5D0-6BDF-402C-BE0E-59B64D45A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02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123"/>
          <a:stretch/>
        </p:blipFill>
        <p:spPr>
          <a:xfrm>
            <a:off x="323850" y="6010275"/>
            <a:ext cx="3838575" cy="609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14825" y="6096000"/>
            <a:ext cx="3418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IOCCG Committee Meeting</a:t>
            </a:r>
          </a:p>
          <a:p>
            <a:r>
              <a:rPr lang="en-US" dirty="0" smtClean="0"/>
              <a:t>1-3 March 2016, Santa Monica, CA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88920" y="1047750"/>
            <a:ext cx="59398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Working Group: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Uncertainties in</a:t>
            </a:r>
          </a:p>
          <a:p>
            <a:pPr algn="ctr"/>
            <a:r>
              <a:rPr lang="en-US" sz="3600" b="1" dirty="0" smtClean="0"/>
              <a:t>Ocean </a:t>
            </a:r>
            <a:r>
              <a:rPr lang="en-US" sz="3600" b="1" dirty="0" err="1" smtClean="0"/>
              <a:t>Colour</a:t>
            </a:r>
            <a:r>
              <a:rPr lang="en-US" sz="3600" b="1" dirty="0" smtClean="0"/>
              <a:t> Remote Sensing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Status Report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404765" y="4640312"/>
            <a:ext cx="210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Prepared by F. </a:t>
            </a:r>
            <a:r>
              <a:rPr lang="en-US" dirty="0" err="1" smtClean="0"/>
              <a:t>Mélin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64762" y="157104"/>
            <a:ext cx="4361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Outputs of non-linear inversion methods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4762" y="804624"/>
            <a:ext cx="2268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Bayesian approach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64762" y="1389399"/>
            <a:ext cx="264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Use of simulated data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4762" y="2022087"/>
            <a:ext cx="3784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Analytical uncertainty propagation</a:t>
            </a:r>
            <a:endParaRPr lang="en-US" b="1" dirty="0"/>
          </a:p>
        </p:txBody>
      </p:sp>
      <p:pic>
        <p:nvPicPr>
          <p:cNvPr id="14" name="Picture 13" descr="\\Grievous\melinfr\OC\MuSIC\figures\ERR_Chla_vs_ERR_RRS_bluegreen.ep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62" y="2460669"/>
            <a:ext cx="505206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74696" y="5171759"/>
            <a:ext cx="5219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 between an error on R</a:t>
            </a:r>
            <a:r>
              <a:rPr lang="en-US" sz="1400" baseline="-250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different signs for the blue and green bands input to the OC4v6 maximum-band-ratio algorithm</a:t>
            </a:r>
          </a:p>
        </p:txBody>
      </p:sp>
      <p:sp>
        <p:nvSpPr>
          <p:cNvPr id="8" name="Rectangle 7"/>
          <p:cNvSpPr/>
          <p:nvPr/>
        </p:nvSpPr>
        <p:spPr>
          <a:xfrm>
            <a:off x="5693790" y="3344888"/>
            <a:ext cx="278428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analytic approach the expected uncertainty affecting  </a:t>
            </a:r>
            <a:r>
              <a:rPr lang="en-US" sz="16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i="1" baseline="-25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propagated to the derived products (e.g., </a:t>
            </a:r>
            <a:r>
              <a:rPr lang="en-US" sz="16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8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5992" y="758355"/>
            <a:ext cx="2642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i="1" dirty="0" smtClean="0"/>
              <a:t>Collocation techniques</a:t>
            </a:r>
            <a:endParaRPr lang="en-US" b="1" i="1" dirty="0"/>
          </a:p>
        </p:txBody>
      </p:sp>
      <p:sp>
        <p:nvSpPr>
          <p:cNvPr id="7" name="Rectangle 6"/>
          <p:cNvSpPr/>
          <p:nvPr/>
        </p:nvSpPr>
        <p:spPr>
          <a:xfrm>
            <a:off x="33219" y="3695604"/>
            <a:ext cx="39152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i="1" dirty="0" err="1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400" i="1" baseline="-25000" dirty="0" err="1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uncertainty associated with random effects  </a:t>
            </a:r>
          </a:p>
          <a:p>
            <a:pPr algn="ctr"/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400" dirty="0" err="1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Mélin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al., </a:t>
            </a:r>
            <a:r>
              <a:rPr lang="en-US" sz="1400" i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RSE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2016)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5998" y="1224956"/>
            <a:ext cx="6533682" cy="2514600"/>
            <a:chOff x="124743" y="1193223"/>
            <a:chExt cx="6533682" cy="25146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t="47899" r="25940" b="6934"/>
            <a:stretch/>
          </p:blipFill>
          <p:spPr>
            <a:xfrm>
              <a:off x="2737506" y="1228573"/>
              <a:ext cx="1299410" cy="227156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838" b="50703"/>
            <a:stretch/>
          </p:blipFill>
          <p:spPr>
            <a:xfrm>
              <a:off x="124743" y="1228573"/>
              <a:ext cx="2709072" cy="2479250"/>
            </a:xfrm>
            <a:prstGeom prst="rect">
              <a:avLst/>
            </a:prstGeom>
          </p:spPr>
        </p:pic>
        <p:pic>
          <p:nvPicPr>
            <p:cNvPr id="8" name="Picture 7" descr="fig4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43825" y="1193223"/>
              <a:ext cx="2514600" cy="2514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Rectangle 8"/>
          <p:cNvSpPr/>
          <p:nvPr/>
        </p:nvSpPr>
        <p:spPr>
          <a:xfrm>
            <a:off x="3948428" y="3707823"/>
            <a:ext cx="4025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log(</a:t>
            </a:r>
            <a:r>
              <a:rPr lang="en-US" sz="1400" i="1" dirty="0" err="1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uncertainty associated with random effects (</a:t>
            </a:r>
            <a:r>
              <a:rPr lang="en-US" sz="1400" dirty="0" err="1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Mélin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400" i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IEEE 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5992" y="297579"/>
            <a:ext cx="3572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i="1" dirty="0" smtClean="0"/>
              <a:t>Comparison of satellite products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9538" y="4624916"/>
            <a:ext cx="470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dirty="0" smtClean="0"/>
              <a:t>Methods for specific products </a:t>
            </a:r>
            <a:r>
              <a:rPr lang="en-US" i="1" dirty="0" smtClean="0"/>
              <a:t>(e.g., PFTs</a:t>
            </a:r>
            <a:r>
              <a:rPr lang="en-US" dirty="0" smtClean="0"/>
              <a:t>, ….)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649680" y="1172792"/>
            <a:ext cx="23075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Collocation relies on the accumulation of matching data from 2 or more satellite data sets. A mathematical development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leads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the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computation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part of the uncertainty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with random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effects and called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90307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146" y="465605"/>
            <a:ext cx="875607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Chapter 4</a:t>
            </a:r>
            <a:r>
              <a:rPr lang="en-US" dirty="0" smtClean="0"/>
              <a:t>. </a:t>
            </a:r>
            <a:r>
              <a:rPr lang="en-US" b="1" i="1" dirty="0" smtClean="0"/>
              <a:t>Representation and distribution of uncertainties</a:t>
            </a:r>
          </a:p>
          <a:p>
            <a:endParaRPr lang="en-US" b="1" i="1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4.1 Out-of-scope flags</a:t>
            </a:r>
          </a:p>
          <a:p>
            <a:endParaRPr lang="en-US" sz="800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4.2 Uncertainty distribution</a:t>
            </a:r>
          </a:p>
          <a:p>
            <a:endParaRPr lang="en-US" sz="800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4.3 Current distributions</a:t>
            </a:r>
          </a:p>
          <a:p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Chapter 5.</a:t>
            </a:r>
            <a:r>
              <a:rPr lang="en-US" dirty="0" smtClean="0"/>
              <a:t> </a:t>
            </a:r>
            <a:r>
              <a:rPr lang="en-US" b="1" i="1" dirty="0" smtClean="0"/>
              <a:t>Requirements from different applications of Ocean </a:t>
            </a:r>
            <a:r>
              <a:rPr lang="en-US" b="1" i="1" dirty="0" err="1" smtClean="0"/>
              <a:t>Colour</a:t>
            </a:r>
            <a:r>
              <a:rPr lang="en-US" b="1" i="1" dirty="0" smtClean="0"/>
              <a:t> data</a:t>
            </a:r>
          </a:p>
          <a:p>
            <a:endParaRPr lang="en-US" b="1" i="1" dirty="0" smtClean="0"/>
          </a:p>
          <a:p>
            <a:r>
              <a:rPr lang="en-US" dirty="0" smtClean="0"/>
              <a:t>     </a:t>
            </a:r>
            <a:r>
              <a:rPr lang="en-US" i="1" dirty="0" smtClean="0"/>
              <a:t>5.1 Modeling Community</a:t>
            </a:r>
          </a:p>
          <a:p>
            <a:endParaRPr lang="en-US" sz="800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5.2 Climate Research</a:t>
            </a:r>
          </a:p>
          <a:p>
            <a:endParaRPr lang="en-US" sz="800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5.3 Environmental Monitoring</a:t>
            </a:r>
          </a:p>
          <a:p>
            <a:endParaRPr lang="en-US" sz="800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5.4 Phenology Studies</a:t>
            </a:r>
          </a:p>
          <a:p>
            <a:endParaRPr lang="en-US" sz="800" i="1" dirty="0" smtClean="0"/>
          </a:p>
          <a:p>
            <a:r>
              <a:rPr lang="en-US" i="1" dirty="0"/>
              <a:t> </a:t>
            </a:r>
            <a:r>
              <a:rPr lang="en-US" i="1" dirty="0" smtClean="0"/>
              <a:t>    5.5 Fisheries Applications</a:t>
            </a:r>
          </a:p>
        </p:txBody>
      </p:sp>
    </p:spTree>
    <p:extLst>
      <p:ext uri="{BB962C8B-B14F-4D97-AF65-F5344CB8AC3E}">
        <p14:creationId xmlns:p14="http://schemas.microsoft.com/office/powerpoint/2010/main" val="239388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2425" y="304800"/>
            <a:ext cx="20540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New </a:t>
            </a:r>
            <a:r>
              <a:rPr lang="en-US" sz="2200" b="1" smtClean="0"/>
              <a:t>Time Line: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2425" y="1104900"/>
            <a:ext cx="358591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Complete draft: 	</a:t>
            </a:r>
            <a:r>
              <a:rPr lang="en-US" b="1" i="1" dirty="0" smtClean="0"/>
              <a:t>June 2016</a:t>
            </a:r>
          </a:p>
          <a:p>
            <a:endParaRPr lang="en-US" i="1" dirty="0"/>
          </a:p>
          <a:p>
            <a:r>
              <a:rPr lang="en-US" i="1" dirty="0" smtClean="0"/>
              <a:t>Final draft: 	</a:t>
            </a:r>
            <a:r>
              <a:rPr lang="en-US" b="1" i="1" dirty="0" smtClean="0"/>
              <a:t>September 2016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54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22636" y="600075"/>
            <a:ext cx="39471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en-US" dirty="0" smtClean="0">
                <a:latin typeface="Calibri" panose="020F0502020204030204" pitchFamily="34" charset="0"/>
              </a:rPr>
              <a:t>M. Bouvet, ESA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P. Chauhan, ISRO, India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R. Doerffer, HZG/BC, Germany (co-chair)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S. Dutkiewicz, MIT, USA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H. Kobayashi, Univ. Yamanashi, Japan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E. Kwiatkowska, EUMETSAT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F. Mélin, JRC (co-chair)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M. Wang, NOAA, USA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J. Werdell, NASA, USA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2425" y="285750"/>
            <a:ext cx="27412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Original Membership:</a:t>
            </a:r>
            <a:endParaRPr lang="en-US" sz="2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6225" y="3458230"/>
            <a:ext cx="60928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Additional </a:t>
            </a:r>
            <a:r>
              <a:rPr lang="en-US" sz="2200" b="1" dirty="0"/>
              <a:t>c</a:t>
            </a:r>
            <a:r>
              <a:rPr lang="en-US" sz="2200" b="1" dirty="0" smtClean="0"/>
              <a:t>ontributions expected/received from: </a:t>
            </a:r>
            <a:endParaRPr lang="en-US" sz="2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0451" y="4118015"/>
            <a:ext cx="24432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en-US" dirty="0" smtClean="0">
                <a:latin typeface="Calibri" panose="020F0502020204030204" pitchFamily="34" charset="0"/>
              </a:rPr>
              <a:t>B. Bulgarelli, JRC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B.A. Franz, NASA, USA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R. Frouin, SIO, USA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C. Hu, USF, USA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T. Jackson, PML, UK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E. Jones, MIT, USA</a:t>
            </a:r>
          </a:p>
          <a:p>
            <a:r>
              <a:rPr lang="en-US" dirty="0"/>
              <a:t>E. </a:t>
            </a:r>
            <a:r>
              <a:rPr lang="en-US" dirty="0" err="1" smtClean="0"/>
              <a:t>Karaköylü</a:t>
            </a:r>
            <a:r>
              <a:rPr lang="en-US" dirty="0" smtClean="0"/>
              <a:t>, NASA, US</a:t>
            </a:r>
            <a:r>
              <a:rPr lang="de-DE" altLang="en-US" dirty="0" smtClean="0">
                <a:latin typeface="Calibri" panose="020F0502020204030204" pitchFamily="34" charset="0"/>
              </a:rPr>
              <a:t>A</a:t>
            </a:r>
          </a:p>
          <a:p>
            <a:endParaRPr lang="de-DE" altLang="en-US" dirty="0" smtClean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71975" y="4118015"/>
            <a:ext cx="32356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en-US" dirty="0" smtClean="0">
                <a:latin typeface="Calibri" panose="020F0502020204030204" pitchFamily="34" charset="0"/>
              </a:rPr>
              <a:t>S. Lavender, Telespazio, UK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V. Martinez, PML, UK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G. Neukermans, Takuvik, Canada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M.-F. Racault,  PML, UK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E. Rehm, Takuvik, Canada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H.U. Solanski</a:t>
            </a:r>
          </a:p>
          <a:p>
            <a:r>
              <a:rPr lang="de-DE" altLang="en-US" dirty="0" smtClean="0">
                <a:latin typeface="Calibri" panose="020F0502020204030204" pitchFamily="34" charset="0"/>
              </a:rPr>
              <a:t>K. Turpie, UMBC, USA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2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2425" y="304800"/>
            <a:ext cx="13885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Time Line:</a:t>
            </a:r>
            <a:endParaRPr lang="en-US" sz="2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2425" y="1104900"/>
            <a:ext cx="608237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Establishment of WG: Oct. 2011</a:t>
            </a:r>
          </a:p>
          <a:p>
            <a:r>
              <a:rPr lang="en-US" dirty="0" smtClean="0"/>
              <a:t>Draft working plan: Dec. 2011</a:t>
            </a:r>
          </a:p>
          <a:p>
            <a:r>
              <a:rPr lang="en-US" dirty="0" smtClean="0"/>
              <a:t>First draft version (outline + text for first 2 chapters): Dec. 2013</a:t>
            </a:r>
          </a:p>
          <a:p>
            <a:endParaRPr lang="en-US" dirty="0" smtClean="0"/>
          </a:p>
          <a:p>
            <a:r>
              <a:rPr lang="en-US" dirty="0" smtClean="0"/>
              <a:t>IOCS, San Francisco - session on uncertainties: Jun. 2015</a:t>
            </a:r>
          </a:p>
          <a:p>
            <a:r>
              <a:rPr lang="en-US" dirty="0" smtClean="0"/>
              <a:t>WG 1-day meeting (San Francisco): Jun. 2015</a:t>
            </a:r>
          </a:p>
          <a:p>
            <a:endParaRPr lang="en-US" dirty="0"/>
          </a:p>
          <a:p>
            <a:r>
              <a:rPr lang="en-US" dirty="0" smtClean="0"/>
              <a:t>Draft outline revised (based on meeting): Jun/Jul. 2015</a:t>
            </a:r>
          </a:p>
          <a:p>
            <a:endParaRPr lang="en-US" dirty="0" smtClean="0"/>
          </a:p>
          <a:p>
            <a:r>
              <a:rPr lang="en-US" dirty="0" smtClean="0"/>
              <a:t>New draft circulated among WG: Feb.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2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266700"/>
            <a:ext cx="3487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Session at IOCS, Jun. 2015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2010" y="806115"/>
            <a:ext cx="8861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Understanding and Estimating Uncertainty in Ocean </a:t>
            </a:r>
            <a:r>
              <a:rPr lang="en-US" b="1" dirty="0" err="1"/>
              <a:t>Colour</a:t>
            </a:r>
            <a:r>
              <a:rPr lang="en-US" b="1" dirty="0"/>
              <a:t> Remote Sensing Data and Derived </a:t>
            </a:r>
            <a:r>
              <a:rPr lang="en-US" b="1" dirty="0" smtClean="0"/>
              <a:t>Products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452446"/>
            <a:ext cx="7121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Co-chairs: </a:t>
            </a:r>
            <a:r>
              <a:rPr lang="en-US" i="1" dirty="0" smtClean="0"/>
              <a:t>E. Boss, R. </a:t>
            </a:r>
            <a:r>
              <a:rPr lang="en-US" i="1" dirty="0" err="1" smtClean="0"/>
              <a:t>Doerffer</a:t>
            </a:r>
            <a:r>
              <a:rPr lang="en-US" i="1" dirty="0" smtClean="0"/>
              <a:t>, S. </a:t>
            </a:r>
            <a:r>
              <a:rPr lang="en-US" i="1" dirty="0" err="1" smtClean="0"/>
              <a:t>Maritorena</a:t>
            </a:r>
            <a:r>
              <a:rPr lang="en-US" i="1" dirty="0" smtClean="0"/>
              <a:t>, F. </a:t>
            </a:r>
            <a:r>
              <a:rPr lang="en-US" i="1" dirty="0" err="1" smtClean="0"/>
              <a:t>Mélin</a:t>
            </a:r>
            <a:r>
              <a:rPr lang="en-US" i="1" dirty="0" smtClean="0"/>
              <a:t>, K. </a:t>
            </a:r>
            <a:r>
              <a:rPr lang="en-US" i="1" dirty="0" err="1" smtClean="0"/>
              <a:t>Turpie</a:t>
            </a:r>
            <a:r>
              <a:rPr lang="en-US" i="1" dirty="0" smtClean="0"/>
              <a:t>, J. </a:t>
            </a:r>
            <a:r>
              <a:rPr lang="en-US" i="1" dirty="0" err="1" smtClean="0"/>
              <a:t>Werdell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904265"/>
            <a:ext cx="74123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i="1" dirty="0" smtClean="0"/>
              <a:t>Status in the field for ocean </a:t>
            </a:r>
            <a:r>
              <a:rPr lang="en-US" b="1" i="1" dirty="0" err="1" smtClean="0"/>
              <a:t>colour</a:t>
            </a:r>
            <a:r>
              <a:rPr lang="en-US" b="1" i="1" dirty="0" smtClean="0"/>
              <a:t>, theory</a:t>
            </a:r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b="1" i="1" dirty="0" smtClean="0"/>
              <a:t>Review of methods proposed for R</a:t>
            </a:r>
            <a:r>
              <a:rPr lang="en-US" b="1" i="1" baseline="-25000" dirty="0" smtClean="0"/>
              <a:t>RS</a:t>
            </a:r>
            <a:r>
              <a:rPr lang="en-US" b="1" i="1" dirty="0" smtClean="0"/>
              <a:t> and derived products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	- </a:t>
            </a:r>
            <a:r>
              <a:rPr lang="en-US" i="1" dirty="0" smtClean="0"/>
              <a:t>class-based approach;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machine learning;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uncertainty propagation;           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	- algorithm-based approach;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colocation</a:t>
            </a:r>
            <a:r>
              <a:rPr lang="en-US" i="1" dirty="0"/>
              <a:t>.</a:t>
            </a:r>
            <a:endParaRPr lang="en-US" i="1" dirty="0" smtClean="0"/>
          </a:p>
          <a:p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b="1" i="1" dirty="0" smtClean="0"/>
              <a:t>Recommendations (to be taken into account in the report):</a:t>
            </a:r>
          </a:p>
          <a:p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i="1" dirty="0" smtClean="0"/>
              <a:t>more dialogue with developers/users on the issue of uncertainty;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extend the work on uncertainty propagation;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more work to understand pros/cons of individual methods;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look at methods developed in other communities;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investigate propagation of uncertainties through Level-2/3/…;</a:t>
            </a:r>
          </a:p>
          <a:p>
            <a:r>
              <a:rPr lang="en-US" i="1" dirty="0"/>
              <a:t>	</a:t>
            </a:r>
            <a:r>
              <a:rPr lang="en-US" i="1" dirty="0" smtClean="0"/>
              <a:t>- </a:t>
            </a:r>
            <a:r>
              <a:rPr lang="en-US" i="1" smtClean="0"/>
              <a:t>adopt </a:t>
            </a:r>
            <a:r>
              <a:rPr lang="en-US" i="1" smtClean="0"/>
              <a:t>an </a:t>
            </a:r>
            <a:r>
              <a:rPr lang="en-US" i="1" dirty="0" smtClean="0"/>
              <a:t>unambiguous language for communicating on 	   	   uncertainties based on international standards.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1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9550" y="266700"/>
            <a:ext cx="3535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WG Meeting, 19 Jun. 2015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2387" y="1227448"/>
            <a:ext cx="745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i="1" dirty="0"/>
              <a:t>. </a:t>
            </a:r>
            <a:r>
              <a:rPr lang="en-US" i="1" dirty="0" smtClean="0"/>
              <a:t>Chauhan, S</a:t>
            </a:r>
            <a:r>
              <a:rPr lang="en-US" i="1" dirty="0"/>
              <a:t>. </a:t>
            </a:r>
            <a:r>
              <a:rPr lang="en-US" i="1" dirty="0" smtClean="0"/>
              <a:t>Dutkiewicz, B</a:t>
            </a:r>
            <a:r>
              <a:rPr lang="en-US" i="1" dirty="0"/>
              <a:t>. </a:t>
            </a:r>
            <a:r>
              <a:rPr lang="en-US" i="1" dirty="0" smtClean="0"/>
              <a:t>Franz, E</a:t>
            </a:r>
            <a:r>
              <a:rPr lang="en-US" i="1" dirty="0"/>
              <a:t>. </a:t>
            </a:r>
            <a:r>
              <a:rPr lang="en-US" i="1" dirty="0" err="1" smtClean="0"/>
              <a:t>Karaköylü</a:t>
            </a:r>
            <a:r>
              <a:rPr lang="en-US" i="1" dirty="0" smtClean="0"/>
              <a:t>, </a:t>
            </a:r>
            <a:r>
              <a:rPr lang="en-US" i="1" dirty="0" err="1" smtClean="0"/>
              <a:t>H.Kobayashi</a:t>
            </a:r>
            <a:r>
              <a:rPr lang="en-US" i="1" dirty="0" smtClean="0"/>
              <a:t>, E</a:t>
            </a:r>
            <a:r>
              <a:rPr lang="en-US" i="1" dirty="0"/>
              <a:t>. </a:t>
            </a:r>
            <a:r>
              <a:rPr lang="en-US" i="1" dirty="0" err="1" smtClean="0"/>
              <a:t>Kwiatkowska</a:t>
            </a:r>
            <a:r>
              <a:rPr lang="en-US" i="1" dirty="0" smtClean="0"/>
              <a:t>, F</a:t>
            </a:r>
            <a:r>
              <a:rPr lang="en-US" i="1" dirty="0"/>
              <a:t>. </a:t>
            </a:r>
            <a:r>
              <a:rPr lang="en-US" i="1" dirty="0" err="1" smtClean="0"/>
              <a:t>Mélin</a:t>
            </a:r>
            <a:r>
              <a:rPr lang="en-US" i="1" dirty="0" smtClean="0"/>
              <a:t>, M</a:t>
            </a:r>
            <a:r>
              <a:rPr lang="en-US" i="1" dirty="0"/>
              <a:t>. </a:t>
            </a:r>
            <a:r>
              <a:rPr lang="en-US" i="1" dirty="0" smtClean="0"/>
              <a:t>Wang, J</a:t>
            </a:r>
            <a:r>
              <a:rPr lang="en-US" i="1" dirty="0"/>
              <a:t>. </a:t>
            </a:r>
            <a:r>
              <a:rPr lang="en-US" i="1" dirty="0" err="1" smtClean="0"/>
              <a:t>Werdell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82388" y="858116"/>
            <a:ext cx="122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Attendees: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1480" y="2167128"/>
            <a:ext cx="6399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Reviewed the WG Terms of Reference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Revised the outline of the report and listed issues to be covered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Identified the contributions and leads</a:t>
            </a:r>
          </a:p>
        </p:txBody>
      </p:sp>
    </p:spTree>
    <p:extLst>
      <p:ext uri="{BB962C8B-B14F-4D97-AF65-F5344CB8AC3E}">
        <p14:creationId xmlns:p14="http://schemas.microsoft.com/office/powerpoint/2010/main" val="10647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" y="1181100"/>
            <a:ext cx="8867775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538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altLang="en-US" i="1" dirty="0" smtClean="0"/>
              <a:t>analyse factors which determine uncertainties for various water types;</a:t>
            </a:r>
          </a:p>
          <a:p>
            <a:pPr marL="285750" indent="-285750">
              <a:spcAft>
                <a:spcPts val="538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altLang="en-US" i="1" dirty="0" smtClean="0"/>
              <a:t>analyse the problem of uncertainties for different product types, such as IOPs, K-values, z90 depth, concentrations; </a:t>
            </a:r>
          </a:p>
          <a:p>
            <a:pPr marL="285750" indent="-285750">
              <a:spcAft>
                <a:spcPts val="538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altLang="en-US" i="1" dirty="0" smtClean="0"/>
              <a:t>analyse the problem of uncertainty propagation in L3 and merged products;</a:t>
            </a:r>
          </a:p>
          <a:p>
            <a:pPr marL="285750" indent="-285750">
              <a:spcAft>
                <a:spcPts val="538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altLang="en-US" i="1" dirty="0" smtClean="0"/>
              <a:t>review, </a:t>
            </a:r>
            <a:r>
              <a:rPr lang="en-GB" altLang="en-US" i="1" dirty="0" err="1" smtClean="0"/>
              <a:t>analyze</a:t>
            </a:r>
            <a:r>
              <a:rPr lang="en-GB" altLang="en-US" i="1" dirty="0" smtClean="0"/>
              <a:t> and document methods, which allow to determine out-of-scope conditions and uncertainties including flagging;</a:t>
            </a:r>
          </a:p>
          <a:p>
            <a:pPr marL="285750" indent="-285750">
              <a:spcAft>
                <a:spcPts val="538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altLang="en-US" i="1" strike="sngStrike" dirty="0" smtClean="0"/>
              <a:t>develop and compile a data set to test uncertainty and out-of-scope algorithms,</a:t>
            </a:r>
          </a:p>
          <a:p>
            <a:pPr marL="285750" indent="-285750">
              <a:spcAft>
                <a:spcPts val="538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altLang="en-US" i="1" dirty="0" smtClean="0"/>
              <a:t>recommend procedures to be implemented in ground processors  and formats to present errors / uncertainties in data products; </a:t>
            </a:r>
          </a:p>
          <a:p>
            <a:pPr marL="285750" indent="-285750">
              <a:spcAft>
                <a:spcPts val="538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GB" altLang="en-US" i="1" dirty="0" smtClean="0"/>
              <a:t>summarize the results and recommendations in the form of an IOCCG report.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450" y="400050"/>
            <a:ext cx="4791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altLang="en-US" sz="2400" b="1" dirty="0" smtClean="0"/>
              <a:t>Working Group Terms of Reference: </a:t>
            </a:r>
          </a:p>
        </p:txBody>
      </p:sp>
    </p:spTree>
    <p:extLst>
      <p:ext uri="{BB962C8B-B14F-4D97-AF65-F5344CB8AC3E}">
        <p14:creationId xmlns:p14="http://schemas.microsoft.com/office/powerpoint/2010/main" val="373161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146" y="794328"/>
            <a:ext cx="8756073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AutoNum type="arabicPeriod"/>
            </a:pPr>
            <a:r>
              <a:rPr lang="en-US" i="1" dirty="0" smtClean="0"/>
              <a:t>Introduction</a:t>
            </a:r>
          </a:p>
          <a:p>
            <a:pPr>
              <a:spcAft>
                <a:spcPts val="600"/>
              </a:spcAft>
              <a:buAutoNum type="arabicPeriod"/>
            </a:pPr>
            <a:r>
              <a:rPr lang="en-US" i="1" dirty="0" smtClean="0"/>
              <a:t>Sources of uncertainties</a:t>
            </a:r>
          </a:p>
          <a:p>
            <a:pPr>
              <a:spcAft>
                <a:spcPts val="600"/>
              </a:spcAft>
              <a:buAutoNum type="arabicPeriod"/>
            </a:pPr>
            <a:r>
              <a:rPr lang="en-US" i="1" dirty="0" smtClean="0"/>
              <a:t>Uncertainty Estimates</a:t>
            </a:r>
          </a:p>
          <a:p>
            <a:pPr>
              <a:spcAft>
                <a:spcPts val="600"/>
              </a:spcAft>
            </a:pPr>
            <a:r>
              <a:rPr lang="en-US" i="1" dirty="0" smtClean="0"/>
              <a:t>4.Representation and distribution of uncertainties</a:t>
            </a:r>
          </a:p>
          <a:p>
            <a:pPr>
              <a:spcAft>
                <a:spcPts val="600"/>
              </a:spcAft>
            </a:pPr>
            <a:r>
              <a:rPr lang="en-US" i="1" dirty="0" smtClean="0"/>
              <a:t>5. Requirements from different applications of Ocean </a:t>
            </a:r>
            <a:r>
              <a:rPr lang="en-US" i="1" dirty="0" err="1" smtClean="0"/>
              <a:t>Colour</a:t>
            </a:r>
            <a:r>
              <a:rPr lang="en-US" i="1" dirty="0" smtClean="0"/>
              <a:t> data</a:t>
            </a:r>
            <a:endParaRPr lang="en-US" i="1" dirty="0"/>
          </a:p>
          <a:p>
            <a:pPr>
              <a:spcAft>
                <a:spcPts val="600"/>
              </a:spcAft>
            </a:pPr>
            <a:r>
              <a:rPr lang="en-US" i="1" dirty="0" smtClean="0"/>
              <a:t>6. Recommendations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40146" y="221673"/>
            <a:ext cx="2130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Current outline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3642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805" y="174896"/>
            <a:ext cx="74332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Chapter 2</a:t>
            </a:r>
            <a:r>
              <a:rPr lang="en-US" dirty="0" smtClean="0"/>
              <a:t>. </a:t>
            </a:r>
            <a:r>
              <a:rPr lang="en-US" b="1" i="1" dirty="0" smtClean="0"/>
              <a:t>Sources of uncertainties</a:t>
            </a:r>
          </a:p>
          <a:p>
            <a:endParaRPr lang="en-US" dirty="0" smtClean="0"/>
          </a:p>
          <a:p>
            <a:r>
              <a:rPr lang="en-US" dirty="0" smtClean="0"/>
              <a:t>    2.1 Uncertainties of input data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i="1" dirty="0" smtClean="0"/>
              <a:t>TOA data</a:t>
            </a:r>
          </a:p>
          <a:p>
            <a:r>
              <a:rPr lang="en-US" i="1" dirty="0" smtClean="0"/>
              <a:t>               Ancillary data</a:t>
            </a:r>
          </a:p>
          <a:p>
            <a:endParaRPr lang="en-US" sz="800" dirty="0" smtClean="0"/>
          </a:p>
          <a:p>
            <a:r>
              <a:rPr lang="en-US" dirty="0"/>
              <a:t> </a:t>
            </a:r>
            <a:r>
              <a:rPr lang="en-US" dirty="0" smtClean="0"/>
              <a:t>   2.2 Uncertainties associated with models and algorithms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</a:t>
            </a:r>
            <a:r>
              <a:rPr lang="en-US" i="1" dirty="0" smtClean="0"/>
              <a:t>Atmosphere (aerosols, Rayleigh…)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Effects of clouds, ice, land (adjacency…)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Sea surface (glint…)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Optical properties of water constituents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Vertical distribution of water constituents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   Relationship between IOPs and AOPs and bidirectional effects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7927" y="4231652"/>
            <a:ext cx="875607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Chapter 3.</a:t>
            </a:r>
            <a:r>
              <a:rPr lang="en-US" dirty="0" smtClean="0"/>
              <a:t> </a:t>
            </a:r>
            <a:r>
              <a:rPr lang="en-US" b="1" i="1" dirty="0" smtClean="0"/>
              <a:t>Uncertainty Estimates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3.1 </a:t>
            </a:r>
            <a:r>
              <a:rPr lang="en-US" i="1" dirty="0" smtClean="0"/>
              <a:t>Use of field observations</a:t>
            </a:r>
          </a:p>
          <a:p>
            <a:r>
              <a:rPr lang="en-US" sz="800" i="1" dirty="0"/>
              <a:t> </a:t>
            </a:r>
            <a:r>
              <a:rPr lang="en-US" sz="800" i="1" dirty="0" smtClean="0"/>
              <a:t>         	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3.2 Methods for identifying out-of-scope conditions and estimating uncertainties of ocean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        </a:t>
            </a:r>
            <a:r>
              <a:rPr lang="en-US" i="1" dirty="0" err="1" smtClean="0"/>
              <a:t>colour</a:t>
            </a:r>
            <a:r>
              <a:rPr lang="en-US" i="1" dirty="0" smtClean="0"/>
              <a:t> products</a:t>
            </a:r>
          </a:p>
          <a:p>
            <a:r>
              <a:rPr lang="en-US" sz="800" i="1" dirty="0"/>
              <a:t> </a:t>
            </a:r>
            <a:r>
              <a:rPr lang="en-US" sz="800" i="1" dirty="0" smtClean="0"/>
              <a:t>  </a:t>
            </a:r>
          </a:p>
          <a:p>
            <a:r>
              <a:rPr lang="en-US" i="1" dirty="0"/>
              <a:t> </a:t>
            </a:r>
            <a:r>
              <a:rPr lang="en-US" i="1" dirty="0" smtClean="0"/>
              <a:t>   3.3 Current knowledge on uncertainties (R</a:t>
            </a:r>
            <a:r>
              <a:rPr lang="en-US" i="1" baseline="-25000" dirty="0" smtClean="0"/>
              <a:t>RS</a:t>
            </a:r>
            <a:r>
              <a:rPr lang="en-US" i="1" dirty="0" smtClean="0"/>
              <a:t>, derived marine products, aerosols, </a:t>
            </a:r>
            <a:r>
              <a:rPr lang="en-US" i="1" dirty="0"/>
              <a:t>PP, PAR</a:t>
            </a:r>
            <a:r>
              <a:rPr lang="en-US" i="1" dirty="0" smtClean="0"/>
              <a:t>)</a:t>
            </a:r>
          </a:p>
          <a:p>
            <a:endParaRPr lang="en-US" sz="800" i="1" dirty="0"/>
          </a:p>
          <a:p>
            <a:r>
              <a:rPr lang="en-US" i="1" dirty="0" smtClean="0"/>
              <a:t>    3.4 Verification of uncertainties</a:t>
            </a:r>
          </a:p>
        </p:txBody>
      </p:sp>
    </p:spTree>
    <p:extLst>
      <p:ext uri="{BB962C8B-B14F-4D97-AF65-F5344CB8AC3E}">
        <p14:creationId xmlns:p14="http://schemas.microsoft.com/office/powerpoint/2010/main" val="403622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383" y="82263"/>
            <a:ext cx="7426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Methods currently considered in Section 3.2 of Chapter 3</a:t>
            </a:r>
            <a:endParaRPr lang="en-US" sz="2400" b="1" dirty="0"/>
          </a:p>
        </p:txBody>
      </p:sp>
      <p:pic>
        <p:nvPicPr>
          <p:cNvPr id="5" name="Picture 4" descr="New Fig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83" y="1447171"/>
            <a:ext cx="5605649" cy="18519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20511" y="1016244"/>
            <a:ext cx="4350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i="1" dirty="0" smtClean="0"/>
              <a:t>Clear-water approach (algorithm-based)</a:t>
            </a:r>
            <a:endParaRPr lang="en-US" b="1" i="1" dirty="0"/>
          </a:p>
        </p:txBody>
      </p:sp>
      <p:sp>
        <p:nvSpPr>
          <p:cNvPr id="7" name="Rectangle 6"/>
          <p:cNvSpPr/>
          <p:nvPr/>
        </p:nvSpPr>
        <p:spPr>
          <a:xfrm>
            <a:off x="726221" y="3310615"/>
            <a:ext cx="49889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Uncertainties of </a:t>
            </a:r>
            <a:r>
              <a:rPr lang="en-US" sz="1400" dirty="0" err="1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SeaWiFS</a:t>
            </a:r>
            <a:r>
              <a:rPr lang="en-US" sz="1400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MODIS/Aqua </a:t>
            </a:r>
            <a:r>
              <a:rPr lang="en-US" sz="1400" i="1" dirty="0" err="1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400" baseline="-25000" dirty="0" err="1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400" baseline="-25000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for the </a:t>
            </a:r>
            <a:endParaRPr lang="en-US" sz="1400" dirty="0" smtClean="0">
              <a:solidFill>
                <a:srgbClr val="33669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North </a:t>
            </a:r>
            <a:r>
              <a:rPr lang="en-US" sz="1400" dirty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Atlantic (NA) and South Pacific (SP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Hu et al. (</a:t>
            </a:r>
            <a:r>
              <a:rPr lang="en-US" sz="1400" i="1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RSE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2013).</a:t>
            </a:r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3" y="4202342"/>
            <a:ext cx="4449452" cy="21357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89762" y="6334780"/>
            <a:ext cx="47864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RMSD for log(</a:t>
            </a:r>
            <a:r>
              <a:rPr lang="en-US" sz="1400" i="1" dirty="0" err="1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from match-ups and optical water types (Moore et al. 2009); </a:t>
            </a:r>
            <a:r>
              <a:rPr lang="en-US" sz="1400" dirty="0" err="1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Sathyendranath</a:t>
            </a:r>
            <a:r>
              <a:rPr lang="en-US" sz="1400" dirty="0" smtClean="0">
                <a:solidFill>
                  <a:srgbClr val="3366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(in prep)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7096" y="3916537"/>
            <a:ext cx="2535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i="1" dirty="0" smtClean="0"/>
              <a:t>Class-based approach</a:t>
            </a:r>
            <a:endParaRPr lang="en-US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20511" y="585317"/>
            <a:ext cx="5394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b="1" i="1" dirty="0" smtClean="0"/>
              <a:t>Uncertainty estimates from algorithm construction</a:t>
            </a:r>
            <a:endParaRPr lang="en-US" b="1" i="1" dirty="0"/>
          </a:p>
        </p:txBody>
      </p:sp>
      <p:sp>
        <p:nvSpPr>
          <p:cNvPr id="2" name="Rectangle 1"/>
          <p:cNvSpPr/>
          <p:nvPr/>
        </p:nvSpPr>
        <p:spPr>
          <a:xfrm>
            <a:off x="5963478" y="1016244"/>
            <a:ext cx="3072367" cy="2990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Clear-water approach relies on the comparison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outputs of 2 </a:t>
            </a:r>
            <a:r>
              <a:rPr lang="en-US" sz="1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algorithms (i.e., OC4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OCI color-index). </a:t>
            </a:r>
            <a:r>
              <a:rPr lang="en-US" sz="16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i="1" baseline="-25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assumed error-free when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2 algorithms provide the same </a:t>
            </a:r>
            <a:r>
              <a:rPr lang="en-US" sz="16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values. The </a:t>
            </a:r>
            <a:r>
              <a:rPr lang="en-US" sz="1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i="1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uncertainties are then determined as the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deviation of </a:t>
            </a:r>
            <a:r>
              <a:rPr lang="en-US" sz="1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i="1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generic values with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 to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reference error free </a:t>
            </a:r>
            <a:r>
              <a:rPr lang="en-US" sz="16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i="1" baseline="-25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specific </a:t>
            </a:r>
            <a:r>
              <a:rPr lang="en-US" sz="16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Chla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values determined with OCI.</a:t>
            </a:r>
            <a:endParaRPr lang="en-US" sz="1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47819" y="4101203"/>
            <a:ext cx="358802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 class-based approach, validation statistics are first defined for each class (or optical water type) using a match-up data base linking satellite and in-situ data. Then any input data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(e.g., </a:t>
            </a:r>
            <a:r>
              <a:rPr lang="en-US" sz="16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600" i="1" baseline="-25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be classified and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 statistics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the relevant </a:t>
            </a:r>
            <a:r>
              <a:rPr lang="en-US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class. </a:t>
            </a:r>
            <a:r>
              <a:rPr lang="en-US" sz="1600" i="1" dirty="0"/>
              <a:t>So, if an input is found as fully belonging to a class, its uncertainty </a:t>
            </a:r>
            <a:r>
              <a:rPr lang="en-US" sz="1600" i="1" dirty="0" smtClean="0"/>
              <a:t>value is that of </a:t>
            </a:r>
            <a:r>
              <a:rPr lang="en-US" sz="1600" i="1" dirty="0"/>
              <a:t>that </a:t>
            </a:r>
            <a:r>
              <a:rPr lang="en-US" sz="1600" i="1" dirty="0" smtClean="0"/>
              <a:t>class.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4474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913</TotalTime>
  <Words>1086</Words>
  <Application>Microsoft Office PowerPoint</Application>
  <PresentationFormat>On-screen Show (4:3)</PresentationFormat>
  <Paragraphs>165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Frederic MELIN</dc:creator>
  <cp:lastModifiedBy>Giuseppe ZIBORDI</cp:lastModifiedBy>
  <cp:revision>58</cp:revision>
  <dcterms:created xsi:type="dcterms:W3CDTF">2016-02-17T09:31:23Z</dcterms:created>
  <dcterms:modified xsi:type="dcterms:W3CDTF">2016-03-01T15:43:43Z</dcterms:modified>
</cp:coreProperties>
</file>