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8" r:id="rId3"/>
    <p:sldId id="259" r:id="rId4"/>
    <p:sldId id="260" r:id="rId5"/>
    <p:sldId id="261" r:id="rId6"/>
    <p:sldId id="257" r:id="rId7"/>
    <p:sldId id="262" r:id="rId8"/>
    <p:sldId id="263" r:id="rId9"/>
    <p:sldId id="265" r:id="rId10"/>
    <p:sldId id="267" r:id="rId11"/>
    <p:sldId id="268" r:id="rId12"/>
    <p:sldId id="266" r:id="rId13"/>
    <p:sldId id="27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72" autoAdjust="0"/>
    <p:restoredTop sz="93473" autoAdjust="0"/>
  </p:normalViewPr>
  <p:slideViewPr>
    <p:cSldViewPr snapToGrid="0">
      <p:cViewPr varScale="1">
        <p:scale>
          <a:sx n="77" d="100"/>
          <a:sy n="77" d="100"/>
        </p:scale>
        <p:origin x="605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DD0E77-6D6A-4222-8CBF-06F23116CA48}" type="datetimeFigureOut">
              <a:rPr lang="en-US" smtClean="0"/>
              <a:t>3/1/2016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595CA7-3A9C-49F9-BF48-7187682DF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4443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PP: primary production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595CA7-3A9C-49F9-BF48-7187682DF32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2363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Algorithm construction: e.g. RMS of</a:t>
            </a:r>
            <a:r>
              <a:rPr lang="en-US" baseline="0" dirty="0" smtClean="0"/>
              <a:t> a regression for an empirical algorithm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595CA7-3A9C-49F9-BF48-7187682DF32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5284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Chap. 4: current distributions: projects actually</a:t>
            </a:r>
            <a:r>
              <a:rPr lang="en-US" baseline="0" dirty="0" smtClean="0"/>
              <a:t> distributing uncertainty values (e.g., CCI).</a:t>
            </a:r>
            <a:endParaRPr lang="en-US" dirty="0" smtClean="0"/>
          </a:p>
          <a:p>
            <a:r>
              <a:rPr lang="en-US" dirty="0" smtClean="0"/>
              <a:t>Chap. 5: well covered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595CA7-3A9C-49F9-BF48-7187682DF32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2873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Time line postponed </a:t>
            </a:r>
            <a:r>
              <a:rPr lang="en-US" dirty="0" err="1" smtClean="0"/>
              <a:t>wrt</a:t>
            </a:r>
            <a:r>
              <a:rPr lang="en-US" dirty="0" smtClean="0"/>
              <a:t> previous plans</a:t>
            </a:r>
          </a:p>
          <a:p>
            <a:r>
              <a:rPr lang="en-US" dirty="0" smtClean="0"/>
              <a:t>Contributions still slow in coming….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595CA7-3A9C-49F9-BF48-7187682DF32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1494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DFF66-96A3-4FA1-9562-24AB847E446B}" type="datetimeFigureOut">
              <a:rPr lang="en-US" smtClean="0"/>
              <a:t>3/1/2016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4F5D0-6BDF-402C-BE0E-59B64D45A1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944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DFF66-96A3-4FA1-9562-24AB847E446B}" type="datetimeFigureOut">
              <a:rPr lang="en-US" smtClean="0"/>
              <a:t>3/1/2016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4F5D0-6BDF-402C-BE0E-59B64D45A1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12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DFF66-96A3-4FA1-9562-24AB847E446B}" type="datetimeFigureOut">
              <a:rPr lang="en-US" smtClean="0"/>
              <a:t>3/1/2016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4F5D0-6BDF-402C-BE0E-59B64D45A1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891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DFF66-96A3-4FA1-9562-24AB847E446B}" type="datetimeFigureOut">
              <a:rPr lang="en-US" smtClean="0"/>
              <a:t>3/1/2016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4F5D0-6BDF-402C-BE0E-59B64D45A1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059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DFF66-96A3-4FA1-9562-24AB847E446B}" type="datetimeFigureOut">
              <a:rPr lang="en-US" smtClean="0"/>
              <a:t>3/1/2016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4F5D0-6BDF-402C-BE0E-59B64D45A1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68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DFF66-96A3-4FA1-9562-24AB847E446B}" type="datetimeFigureOut">
              <a:rPr lang="en-US" smtClean="0"/>
              <a:t>3/1/2016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4F5D0-6BDF-402C-BE0E-59B64D45A1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966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DFF66-96A3-4FA1-9562-24AB847E446B}" type="datetimeFigureOut">
              <a:rPr lang="en-US" smtClean="0"/>
              <a:t>3/1/2016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4F5D0-6BDF-402C-BE0E-59B64D45A1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927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DFF66-96A3-4FA1-9562-24AB847E446B}" type="datetimeFigureOut">
              <a:rPr lang="en-US" smtClean="0"/>
              <a:t>3/1/2016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4F5D0-6BDF-402C-BE0E-59B64D45A1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931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DFF66-96A3-4FA1-9562-24AB847E446B}" type="datetimeFigureOut">
              <a:rPr lang="en-US" smtClean="0"/>
              <a:t>3/1/2016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4F5D0-6BDF-402C-BE0E-59B64D45A1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62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DFF66-96A3-4FA1-9562-24AB847E446B}" type="datetimeFigureOut">
              <a:rPr lang="en-US" smtClean="0"/>
              <a:t>3/1/2016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4F5D0-6BDF-402C-BE0E-59B64D45A1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751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DFF66-96A3-4FA1-9562-24AB847E446B}" type="datetimeFigureOut">
              <a:rPr lang="en-US" smtClean="0"/>
              <a:t>3/1/2016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4F5D0-6BDF-402C-BE0E-59B64D45A1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680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6DFF66-96A3-4FA1-9562-24AB847E446B}" type="datetimeFigureOut">
              <a:rPr lang="en-US" smtClean="0"/>
              <a:t>3/1/2016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64F5D0-6BDF-402C-BE0E-59B64D45A1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025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123"/>
          <a:stretch/>
        </p:blipFill>
        <p:spPr>
          <a:xfrm>
            <a:off x="323850" y="6010275"/>
            <a:ext cx="3838575" cy="609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314825" y="6096000"/>
            <a:ext cx="34188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21</a:t>
            </a:r>
            <a:r>
              <a:rPr lang="en-US" baseline="30000" dirty="0" smtClean="0"/>
              <a:t>st</a:t>
            </a:r>
            <a:r>
              <a:rPr lang="en-US" dirty="0" smtClean="0"/>
              <a:t> IOCCG Committee Meeting</a:t>
            </a:r>
          </a:p>
          <a:p>
            <a:r>
              <a:rPr lang="en-US" dirty="0" smtClean="0"/>
              <a:t>1-3 March 2016, Santa Monica, CA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488920" y="1047750"/>
            <a:ext cx="5939896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 smtClean="0"/>
              <a:t>Working Group:</a:t>
            </a:r>
          </a:p>
          <a:p>
            <a:pPr algn="ctr"/>
            <a:endParaRPr lang="en-US" sz="3600" b="1" dirty="0" smtClean="0"/>
          </a:p>
          <a:p>
            <a:pPr algn="ctr"/>
            <a:r>
              <a:rPr lang="en-US" sz="3600" b="1" dirty="0" smtClean="0"/>
              <a:t>Uncertainties in</a:t>
            </a:r>
          </a:p>
          <a:p>
            <a:pPr algn="ctr"/>
            <a:r>
              <a:rPr lang="en-US" sz="3600" b="1" dirty="0" smtClean="0"/>
              <a:t>Ocean </a:t>
            </a:r>
            <a:r>
              <a:rPr lang="en-US" sz="3600" b="1" dirty="0" err="1" smtClean="0"/>
              <a:t>Colour</a:t>
            </a:r>
            <a:r>
              <a:rPr lang="en-US" sz="3600" b="1" dirty="0" smtClean="0"/>
              <a:t> Remote Sensing</a:t>
            </a:r>
          </a:p>
          <a:p>
            <a:pPr algn="ctr"/>
            <a:endParaRPr lang="en-US" sz="3600" b="1" dirty="0" smtClean="0"/>
          </a:p>
          <a:p>
            <a:pPr algn="ctr"/>
            <a:r>
              <a:rPr lang="en-US" sz="3600" b="1" dirty="0" smtClean="0"/>
              <a:t>Status Report</a:t>
            </a:r>
            <a:endParaRPr lang="en-US" sz="36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3404765" y="4640312"/>
            <a:ext cx="2108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Prepared by F. </a:t>
            </a:r>
            <a:r>
              <a:rPr lang="en-US" dirty="0" err="1" smtClean="0"/>
              <a:t>Mélin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0876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364762" y="157104"/>
            <a:ext cx="4361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b="1" dirty="0" smtClean="0"/>
              <a:t>Outputs of non-linear inversion methods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64762" y="804624"/>
            <a:ext cx="22686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b="1" dirty="0" smtClean="0"/>
              <a:t>Bayesian approach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364762" y="1389399"/>
            <a:ext cx="2647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b="1" dirty="0" smtClean="0"/>
              <a:t>Use of simulated data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64762" y="2022087"/>
            <a:ext cx="3784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b="1" dirty="0" smtClean="0"/>
              <a:t>Analytical uncertainty propagation</a:t>
            </a:r>
            <a:endParaRPr lang="en-US" b="1" dirty="0"/>
          </a:p>
        </p:txBody>
      </p:sp>
      <p:pic>
        <p:nvPicPr>
          <p:cNvPr id="14" name="Picture 13" descr="\\Grievous\melinfr\OC\MuSIC\figures\ERR_Chla_vs_ERR_RRS_bluegreen.ep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762" y="2460669"/>
            <a:ext cx="5052060" cy="2914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ectangle 16"/>
          <p:cNvSpPr/>
          <p:nvPr/>
        </p:nvSpPr>
        <p:spPr>
          <a:xfrm>
            <a:off x="474696" y="5171759"/>
            <a:ext cx="52190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3366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Relationship between an error on R</a:t>
            </a:r>
            <a:r>
              <a:rPr lang="en-US" sz="1400" baseline="-25000" dirty="0" smtClean="0">
                <a:solidFill>
                  <a:srgbClr val="3366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RS</a:t>
            </a:r>
            <a:r>
              <a:rPr lang="en-US" sz="1400" dirty="0" smtClean="0">
                <a:solidFill>
                  <a:srgbClr val="3366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different signs for the blue and green bands input to the OC4v6 maximum-band-ratio algorithm</a:t>
            </a:r>
          </a:p>
        </p:txBody>
      </p:sp>
      <p:sp>
        <p:nvSpPr>
          <p:cNvPr id="8" name="Rectangle 7"/>
          <p:cNvSpPr/>
          <p:nvPr/>
        </p:nvSpPr>
        <p:spPr>
          <a:xfrm>
            <a:off x="5693790" y="3344888"/>
            <a:ext cx="2784288" cy="1146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the analytic approach the expected uncertainty affecting  </a:t>
            </a:r>
            <a:r>
              <a:rPr lang="en-US" sz="1600" i="1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en-US" sz="1600" i="1" baseline="-250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rs</a:t>
            </a:r>
            <a:r>
              <a:rPr lang="en-US" sz="16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is propagated to the derived products (e.g., </a:t>
            </a:r>
            <a:r>
              <a:rPr lang="en-US" sz="1600" i="1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Chla</a:t>
            </a:r>
            <a:r>
              <a:rPr lang="en-US" sz="16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  <a:endParaRPr lang="en-US" sz="1600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6883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75992" y="758355"/>
            <a:ext cx="2642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b="1" i="1" dirty="0" smtClean="0"/>
              <a:t>Collocation techniques</a:t>
            </a:r>
            <a:endParaRPr lang="en-US" b="1" i="1" dirty="0"/>
          </a:p>
        </p:txBody>
      </p:sp>
      <p:sp>
        <p:nvSpPr>
          <p:cNvPr id="7" name="Rectangle 6"/>
          <p:cNvSpPr/>
          <p:nvPr/>
        </p:nvSpPr>
        <p:spPr>
          <a:xfrm>
            <a:off x="33219" y="3695604"/>
            <a:ext cx="391520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i="1" dirty="0" err="1" smtClean="0">
                <a:solidFill>
                  <a:srgbClr val="3366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en-US" sz="1400" i="1" baseline="-25000" dirty="0" err="1" smtClean="0">
                <a:solidFill>
                  <a:srgbClr val="3366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rs</a:t>
            </a:r>
            <a:r>
              <a:rPr lang="en-US" sz="1400" dirty="0" smtClean="0">
                <a:solidFill>
                  <a:srgbClr val="3366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uncertainty associated with random effects  </a:t>
            </a:r>
          </a:p>
          <a:p>
            <a:pPr algn="ctr"/>
            <a:r>
              <a:rPr lang="en-US" sz="1400" dirty="0" smtClean="0">
                <a:solidFill>
                  <a:srgbClr val="3366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400" dirty="0" err="1" smtClean="0">
                <a:solidFill>
                  <a:srgbClr val="3366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Mélin</a:t>
            </a:r>
            <a:r>
              <a:rPr lang="en-US" sz="1400" dirty="0" smtClean="0">
                <a:solidFill>
                  <a:srgbClr val="3366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et al., </a:t>
            </a:r>
            <a:r>
              <a:rPr lang="en-US" sz="1400" i="1" dirty="0" smtClean="0">
                <a:solidFill>
                  <a:srgbClr val="3366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RSE</a:t>
            </a:r>
            <a:r>
              <a:rPr lang="en-US" sz="1400" dirty="0" smtClean="0">
                <a:solidFill>
                  <a:srgbClr val="3366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2016)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15998" y="1224956"/>
            <a:ext cx="6533682" cy="2514600"/>
            <a:chOff x="124743" y="1193223"/>
            <a:chExt cx="6533682" cy="2514600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000" t="47899" r="25940" b="6934"/>
            <a:stretch/>
          </p:blipFill>
          <p:spPr>
            <a:xfrm>
              <a:off x="2737506" y="1228573"/>
              <a:ext cx="1299410" cy="2271563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9838" b="50703"/>
            <a:stretch/>
          </p:blipFill>
          <p:spPr>
            <a:xfrm>
              <a:off x="124743" y="1228573"/>
              <a:ext cx="2709072" cy="2479250"/>
            </a:xfrm>
            <a:prstGeom prst="rect">
              <a:avLst/>
            </a:prstGeom>
          </p:spPr>
        </p:pic>
        <p:pic>
          <p:nvPicPr>
            <p:cNvPr id="8" name="Picture 7" descr="fig4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43825" y="1193223"/>
              <a:ext cx="2514600" cy="2514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9" name="Rectangle 8"/>
          <p:cNvSpPr/>
          <p:nvPr/>
        </p:nvSpPr>
        <p:spPr>
          <a:xfrm>
            <a:off x="3948428" y="3707823"/>
            <a:ext cx="40256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rgbClr val="3366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log(</a:t>
            </a:r>
            <a:r>
              <a:rPr lang="en-US" sz="1400" i="1" dirty="0" err="1">
                <a:solidFill>
                  <a:srgbClr val="3366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Chl</a:t>
            </a:r>
            <a:r>
              <a:rPr lang="en-US" sz="1400" dirty="0" smtClean="0">
                <a:solidFill>
                  <a:srgbClr val="3366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uncertainty associated with random effects (</a:t>
            </a:r>
            <a:r>
              <a:rPr lang="en-US" sz="1400" dirty="0" err="1" smtClean="0">
                <a:solidFill>
                  <a:srgbClr val="3366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Mélin</a:t>
            </a:r>
            <a:r>
              <a:rPr lang="en-US" sz="1400" dirty="0" smtClean="0">
                <a:solidFill>
                  <a:srgbClr val="3366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00" i="1" dirty="0" smtClean="0">
                <a:solidFill>
                  <a:srgbClr val="3366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IEEE </a:t>
            </a:r>
            <a:r>
              <a:rPr lang="en-US" sz="1400" dirty="0" smtClean="0">
                <a:solidFill>
                  <a:srgbClr val="3366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2010)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5992" y="297579"/>
            <a:ext cx="3572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b="1" i="1" dirty="0" smtClean="0"/>
              <a:t>Comparison of satellite products</a:t>
            </a:r>
            <a:endParaRPr lang="en-US" b="1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509538" y="4624916"/>
            <a:ext cx="47071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b="1" dirty="0" smtClean="0"/>
              <a:t>Methods for specific products </a:t>
            </a:r>
            <a:r>
              <a:rPr lang="en-US" i="1" dirty="0" smtClean="0"/>
              <a:t>(e.g., PFTs</a:t>
            </a:r>
            <a:r>
              <a:rPr lang="en-US" dirty="0" smtClean="0"/>
              <a:t>, ….)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649680" y="1172792"/>
            <a:ext cx="230750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Collocation relies on the accumulation of matching data from 2 or more satellite data sets. A mathematical development </a:t>
            </a:r>
            <a:r>
              <a:rPr lang="en-US" sz="16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leads </a:t>
            </a:r>
            <a:r>
              <a:rPr lang="en-US" sz="16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the </a:t>
            </a:r>
            <a:r>
              <a:rPr lang="en-US" sz="16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computation </a:t>
            </a:r>
            <a:r>
              <a:rPr lang="en-US" sz="16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the part of the uncertainty </a:t>
            </a:r>
            <a:r>
              <a:rPr lang="en-US" sz="16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budget </a:t>
            </a:r>
            <a:r>
              <a:rPr lang="en-US" sz="16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associated with random </a:t>
            </a:r>
            <a:r>
              <a:rPr lang="en-US" sz="16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effects and called </a:t>
            </a:r>
            <a:r>
              <a:rPr lang="en-US" sz="16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σ.</a:t>
            </a:r>
            <a:endParaRPr lang="en-US" sz="1600" i="1" dirty="0"/>
          </a:p>
        </p:txBody>
      </p:sp>
    </p:spTree>
    <p:extLst>
      <p:ext uri="{BB962C8B-B14F-4D97-AF65-F5344CB8AC3E}">
        <p14:creationId xmlns:p14="http://schemas.microsoft.com/office/powerpoint/2010/main" val="3903071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0146" y="465605"/>
            <a:ext cx="8756073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Chapter 4</a:t>
            </a:r>
            <a:r>
              <a:rPr lang="en-US" dirty="0" smtClean="0"/>
              <a:t>. </a:t>
            </a:r>
            <a:r>
              <a:rPr lang="en-US" b="1" i="1" dirty="0" smtClean="0"/>
              <a:t>Representation and distribution of uncertainties</a:t>
            </a:r>
          </a:p>
          <a:p>
            <a:endParaRPr lang="en-US" b="1" i="1" dirty="0" smtClean="0"/>
          </a:p>
          <a:p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i="1" dirty="0" smtClean="0"/>
              <a:t>4.1 Out-of-scope flags</a:t>
            </a:r>
          </a:p>
          <a:p>
            <a:endParaRPr lang="en-US" sz="800" i="1" dirty="0" smtClean="0"/>
          </a:p>
          <a:p>
            <a:r>
              <a:rPr lang="en-US" i="1" dirty="0"/>
              <a:t> </a:t>
            </a:r>
            <a:r>
              <a:rPr lang="en-US" i="1" dirty="0" smtClean="0"/>
              <a:t>    4.2 Uncertainty distribution</a:t>
            </a:r>
          </a:p>
          <a:p>
            <a:endParaRPr lang="en-US" sz="800" i="1" dirty="0" smtClean="0"/>
          </a:p>
          <a:p>
            <a:r>
              <a:rPr lang="en-US" i="1" dirty="0"/>
              <a:t> </a:t>
            </a:r>
            <a:r>
              <a:rPr lang="en-US" i="1" dirty="0" smtClean="0"/>
              <a:t>    4.3 Current distributions</a:t>
            </a:r>
          </a:p>
          <a:p>
            <a:endParaRPr lang="en-US" dirty="0" smtClean="0"/>
          </a:p>
          <a:p>
            <a:endParaRPr lang="en-US" b="1" dirty="0" smtClean="0"/>
          </a:p>
          <a:p>
            <a:r>
              <a:rPr lang="en-US" b="1" dirty="0" smtClean="0"/>
              <a:t>Chapter 5.</a:t>
            </a:r>
            <a:r>
              <a:rPr lang="en-US" dirty="0" smtClean="0"/>
              <a:t> </a:t>
            </a:r>
            <a:r>
              <a:rPr lang="en-US" b="1" i="1" dirty="0" smtClean="0"/>
              <a:t>Requirements from different applications of Ocean </a:t>
            </a:r>
            <a:r>
              <a:rPr lang="en-US" b="1" i="1" dirty="0" err="1" smtClean="0"/>
              <a:t>Colour</a:t>
            </a:r>
            <a:r>
              <a:rPr lang="en-US" b="1" i="1" dirty="0" smtClean="0"/>
              <a:t> data</a:t>
            </a:r>
          </a:p>
          <a:p>
            <a:endParaRPr lang="en-US" b="1" i="1" dirty="0" smtClean="0"/>
          </a:p>
          <a:p>
            <a:r>
              <a:rPr lang="en-US" dirty="0" smtClean="0"/>
              <a:t>     </a:t>
            </a:r>
            <a:r>
              <a:rPr lang="en-US" i="1" dirty="0" smtClean="0"/>
              <a:t>5.1 Modeling Community</a:t>
            </a:r>
          </a:p>
          <a:p>
            <a:endParaRPr lang="en-US" sz="800" i="1" dirty="0" smtClean="0"/>
          </a:p>
          <a:p>
            <a:r>
              <a:rPr lang="en-US" i="1" dirty="0"/>
              <a:t> </a:t>
            </a:r>
            <a:r>
              <a:rPr lang="en-US" i="1" dirty="0" smtClean="0"/>
              <a:t>    5.2 Climate Research</a:t>
            </a:r>
          </a:p>
          <a:p>
            <a:endParaRPr lang="en-US" sz="800" i="1" dirty="0" smtClean="0"/>
          </a:p>
          <a:p>
            <a:r>
              <a:rPr lang="en-US" i="1" dirty="0"/>
              <a:t> </a:t>
            </a:r>
            <a:r>
              <a:rPr lang="en-US" i="1" dirty="0" smtClean="0"/>
              <a:t>    5.3 Environmental Monitoring</a:t>
            </a:r>
          </a:p>
          <a:p>
            <a:endParaRPr lang="en-US" sz="800" i="1" dirty="0" smtClean="0"/>
          </a:p>
          <a:p>
            <a:r>
              <a:rPr lang="en-US" i="1" dirty="0"/>
              <a:t> </a:t>
            </a:r>
            <a:r>
              <a:rPr lang="en-US" i="1" dirty="0" smtClean="0"/>
              <a:t>    5.4 Phenology Studies</a:t>
            </a:r>
          </a:p>
          <a:p>
            <a:endParaRPr lang="en-US" sz="800" i="1" dirty="0" smtClean="0"/>
          </a:p>
          <a:p>
            <a:r>
              <a:rPr lang="en-US" i="1" dirty="0"/>
              <a:t> </a:t>
            </a:r>
            <a:r>
              <a:rPr lang="en-US" i="1" dirty="0" smtClean="0"/>
              <a:t>    5.5 Fisheries Applications</a:t>
            </a:r>
          </a:p>
        </p:txBody>
      </p:sp>
    </p:spTree>
    <p:extLst>
      <p:ext uri="{BB962C8B-B14F-4D97-AF65-F5344CB8AC3E}">
        <p14:creationId xmlns:p14="http://schemas.microsoft.com/office/powerpoint/2010/main" val="2393888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52425" y="304800"/>
            <a:ext cx="205402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/>
              <a:t>New </a:t>
            </a:r>
            <a:r>
              <a:rPr lang="en-US" sz="2200" b="1" smtClean="0"/>
              <a:t>Time Line:</a:t>
            </a:r>
            <a:endParaRPr lang="en-US" sz="2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52425" y="1104900"/>
            <a:ext cx="358591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Complete draft: 	</a:t>
            </a:r>
            <a:r>
              <a:rPr lang="en-US" b="1" i="1" dirty="0" smtClean="0"/>
              <a:t>June 2016</a:t>
            </a:r>
          </a:p>
          <a:p>
            <a:endParaRPr lang="en-US" i="1" dirty="0"/>
          </a:p>
          <a:p>
            <a:r>
              <a:rPr lang="en-US" i="1" dirty="0" smtClean="0"/>
              <a:t>Final draft: 	</a:t>
            </a:r>
            <a:r>
              <a:rPr lang="en-US" b="1" i="1" dirty="0" smtClean="0"/>
              <a:t>September 2016</a:t>
            </a:r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5545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322636" y="600075"/>
            <a:ext cx="3947171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altLang="en-US" dirty="0" smtClean="0">
                <a:latin typeface="Calibri" panose="020F0502020204030204" pitchFamily="34" charset="0"/>
              </a:rPr>
              <a:t>M. Bouvet, ESA</a:t>
            </a:r>
          </a:p>
          <a:p>
            <a:r>
              <a:rPr lang="de-DE" altLang="en-US" dirty="0" smtClean="0">
                <a:latin typeface="Calibri" panose="020F0502020204030204" pitchFamily="34" charset="0"/>
              </a:rPr>
              <a:t>P. Chauhan, ISRO, India</a:t>
            </a:r>
          </a:p>
          <a:p>
            <a:r>
              <a:rPr lang="de-DE" altLang="en-US" dirty="0" smtClean="0">
                <a:latin typeface="Calibri" panose="020F0502020204030204" pitchFamily="34" charset="0"/>
              </a:rPr>
              <a:t>R. Doerffer, HZG/BC, Germany (co-chair)</a:t>
            </a:r>
          </a:p>
          <a:p>
            <a:r>
              <a:rPr lang="de-DE" altLang="en-US" dirty="0" smtClean="0">
                <a:latin typeface="Calibri" panose="020F0502020204030204" pitchFamily="34" charset="0"/>
              </a:rPr>
              <a:t>S. Dutkiewicz, MIT, USA</a:t>
            </a:r>
          </a:p>
          <a:p>
            <a:r>
              <a:rPr lang="de-DE" altLang="en-US" dirty="0" smtClean="0">
                <a:latin typeface="Calibri" panose="020F0502020204030204" pitchFamily="34" charset="0"/>
              </a:rPr>
              <a:t>H. Kobayashi, Univ. Yamanashi, Japan</a:t>
            </a:r>
          </a:p>
          <a:p>
            <a:r>
              <a:rPr lang="de-DE" altLang="en-US" dirty="0" smtClean="0">
                <a:latin typeface="Calibri" panose="020F0502020204030204" pitchFamily="34" charset="0"/>
              </a:rPr>
              <a:t>E. Kwiatkowska, EUMETSAT</a:t>
            </a:r>
          </a:p>
          <a:p>
            <a:r>
              <a:rPr lang="de-DE" altLang="en-US" dirty="0" smtClean="0">
                <a:latin typeface="Calibri" panose="020F0502020204030204" pitchFamily="34" charset="0"/>
              </a:rPr>
              <a:t>F. Mélin, JRC (co-chair)</a:t>
            </a:r>
          </a:p>
          <a:p>
            <a:r>
              <a:rPr lang="de-DE" altLang="en-US" dirty="0" smtClean="0">
                <a:latin typeface="Calibri" panose="020F0502020204030204" pitchFamily="34" charset="0"/>
              </a:rPr>
              <a:t>M. Wang, NOAA, USA</a:t>
            </a:r>
          </a:p>
          <a:p>
            <a:r>
              <a:rPr lang="de-DE" altLang="en-US" dirty="0" smtClean="0">
                <a:latin typeface="Calibri" panose="020F0502020204030204" pitchFamily="34" charset="0"/>
              </a:rPr>
              <a:t>J. Werdell, NASA, USA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2425" y="285750"/>
            <a:ext cx="274120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/>
              <a:t>Original Membership:</a:t>
            </a:r>
            <a:endParaRPr lang="en-US" sz="2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76225" y="3458230"/>
            <a:ext cx="609282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/>
              <a:t>Additional </a:t>
            </a:r>
            <a:r>
              <a:rPr lang="en-US" sz="2200" b="1" dirty="0"/>
              <a:t>c</a:t>
            </a:r>
            <a:r>
              <a:rPr lang="en-US" sz="2200" b="1" dirty="0" smtClean="0"/>
              <a:t>ontributions expected/received from: </a:t>
            </a:r>
            <a:endParaRPr lang="en-US" sz="2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720451" y="4118015"/>
            <a:ext cx="244329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altLang="en-US" dirty="0" smtClean="0">
                <a:latin typeface="Calibri" panose="020F0502020204030204" pitchFamily="34" charset="0"/>
              </a:rPr>
              <a:t>B. Bulgarelli, JRC</a:t>
            </a:r>
          </a:p>
          <a:p>
            <a:r>
              <a:rPr lang="de-DE" altLang="en-US" dirty="0" smtClean="0">
                <a:latin typeface="Calibri" panose="020F0502020204030204" pitchFamily="34" charset="0"/>
              </a:rPr>
              <a:t>B.A. Franz, NASA, USA</a:t>
            </a:r>
          </a:p>
          <a:p>
            <a:r>
              <a:rPr lang="de-DE" altLang="en-US" dirty="0" smtClean="0">
                <a:latin typeface="Calibri" panose="020F0502020204030204" pitchFamily="34" charset="0"/>
              </a:rPr>
              <a:t>R. Frouin, SIO, USA</a:t>
            </a:r>
          </a:p>
          <a:p>
            <a:r>
              <a:rPr lang="de-DE" altLang="en-US" dirty="0" smtClean="0">
                <a:latin typeface="Calibri" panose="020F0502020204030204" pitchFamily="34" charset="0"/>
              </a:rPr>
              <a:t>C. Hu, USF, USA</a:t>
            </a:r>
          </a:p>
          <a:p>
            <a:r>
              <a:rPr lang="de-DE" altLang="en-US" dirty="0" smtClean="0">
                <a:latin typeface="Calibri" panose="020F0502020204030204" pitchFamily="34" charset="0"/>
              </a:rPr>
              <a:t>T. Jackson, PML, UK</a:t>
            </a:r>
          </a:p>
          <a:p>
            <a:r>
              <a:rPr lang="de-DE" altLang="en-US" dirty="0" smtClean="0">
                <a:latin typeface="Calibri" panose="020F0502020204030204" pitchFamily="34" charset="0"/>
              </a:rPr>
              <a:t>E. Jones, MIT, USA</a:t>
            </a:r>
          </a:p>
          <a:p>
            <a:r>
              <a:rPr lang="en-US" dirty="0"/>
              <a:t>E. </a:t>
            </a:r>
            <a:r>
              <a:rPr lang="en-US" dirty="0" err="1" smtClean="0"/>
              <a:t>Karaköylü</a:t>
            </a:r>
            <a:r>
              <a:rPr lang="en-US" dirty="0" smtClean="0"/>
              <a:t>, NASA, US</a:t>
            </a:r>
            <a:r>
              <a:rPr lang="de-DE" altLang="en-US" dirty="0" smtClean="0">
                <a:latin typeface="Calibri" panose="020F0502020204030204" pitchFamily="34" charset="0"/>
              </a:rPr>
              <a:t>A</a:t>
            </a:r>
          </a:p>
          <a:p>
            <a:endParaRPr lang="de-DE" altLang="en-US" dirty="0" smtClean="0">
              <a:latin typeface="Calibri" panose="020F050202020403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371975" y="4118015"/>
            <a:ext cx="323562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altLang="en-US" dirty="0" smtClean="0">
                <a:latin typeface="Calibri" panose="020F0502020204030204" pitchFamily="34" charset="0"/>
              </a:rPr>
              <a:t>S. Lavender, Telespazio, UK</a:t>
            </a:r>
          </a:p>
          <a:p>
            <a:r>
              <a:rPr lang="de-DE" altLang="en-US" dirty="0" smtClean="0">
                <a:latin typeface="Calibri" panose="020F0502020204030204" pitchFamily="34" charset="0"/>
              </a:rPr>
              <a:t>V. Martinez, PML, UK</a:t>
            </a:r>
          </a:p>
          <a:p>
            <a:r>
              <a:rPr lang="de-DE" altLang="en-US" dirty="0" smtClean="0">
                <a:latin typeface="Calibri" panose="020F0502020204030204" pitchFamily="34" charset="0"/>
              </a:rPr>
              <a:t>G. Neukermans, Takuvik, Canada</a:t>
            </a:r>
          </a:p>
          <a:p>
            <a:r>
              <a:rPr lang="de-DE" altLang="en-US" dirty="0" smtClean="0">
                <a:latin typeface="Calibri" panose="020F0502020204030204" pitchFamily="34" charset="0"/>
              </a:rPr>
              <a:t>M.-F. Racault,  PML, UK</a:t>
            </a:r>
          </a:p>
          <a:p>
            <a:r>
              <a:rPr lang="de-DE" altLang="en-US" dirty="0" smtClean="0">
                <a:latin typeface="Calibri" panose="020F0502020204030204" pitchFamily="34" charset="0"/>
              </a:rPr>
              <a:t>E. Rehm, Takuvik, Canada</a:t>
            </a:r>
          </a:p>
          <a:p>
            <a:r>
              <a:rPr lang="de-DE" altLang="en-US" dirty="0" smtClean="0">
                <a:latin typeface="Calibri" panose="020F0502020204030204" pitchFamily="34" charset="0"/>
              </a:rPr>
              <a:t>H.U. Solanski</a:t>
            </a:r>
          </a:p>
          <a:p>
            <a:r>
              <a:rPr lang="de-DE" altLang="en-US" dirty="0" smtClean="0">
                <a:latin typeface="Calibri" panose="020F0502020204030204" pitchFamily="34" charset="0"/>
              </a:rPr>
              <a:t>K. Turpie, UMBC, USA</a:t>
            </a:r>
          </a:p>
          <a:p>
            <a:r>
              <a:rPr lang="en-U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723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2425" y="304800"/>
            <a:ext cx="138852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/>
              <a:t>Time Line:</a:t>
            </a:r>
            <a:endParaRPr lang="en-US" sz="2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52425" y="1104900"/>
            <a:ext cx="6082371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Establishment of WG: Oct. 2011</a:t>
            </a:r>
          </a:p>
          <a:p>
            <a:r>
              <a:rPr lang="en-US" dirty="0" smtClean="0"/>
              <a:t>Draft working plan: Dec. 2011</a:t>
            </a:r>
          </a:p>
          <a:p>
            <a:r>
              <a:rPr lang="en-US" dirty="0" smtClean="0"/>
              <a:t>First draft version (outline + text for first 2 chapters): Dec. 2013</a:t>
            </a:r>
          </a:p>
          <a:p>
            <a:endParaRPr lang="en-US" dirty="0" smtClean="0"/>
          </a:p>
          <a:p>
            <a:r>
              <a:rPr lang="en-US" dirty="0" smtClean="0"/>
              <a:t>IOCS, San Francisco - session on uncertainties: Jun. 2015</a:t>
            </a:r>
          </a:p>
          <a:p>
            <a:r>
              <a:rPr lang="en-US" dirty="0" smtClean="0"/>
              <a:t>WG 1-day meeting (San Francisco): Jun. 2015</a:t>
            </a:r>
          </a:p>
          <a:p>
            <a:endParaRPr lang="en-US" dirty="0"/>
          </a:p>
          <a:p>
            <a:r>
              <a:rPr lang="en-US" dirty="0" smtClean="0"/>
              <a:t>Draft outline revised (based on meeting): Jun/Jul. 2015</a:t>
            </a:r>
          </a:p>
          <a:p>
            <a:endParaRPr lang="en-US" dirty="0" smtClean="0"/>
          </a:p>
          <a:p>
            <a:r>
              <a:rPr lang="en-US" dirty="0" smtClean="0"/>
              <a:t>New draft circulated among WG: Feb.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8223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9550" y="266700"/>
            <a:ext cx="34871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Session at IOCS, Jun. 2015</a:t>
            </a:r>
            <a:endParaRPr 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82010" y="806115"/>
            <a:ext cx="88619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Understanding and Estimating Uncertainty in Ocean </a:t>
            </a:r>
            <a:r>
              <a:rPr lang="en-US" b="1" dirty="0" err="1"/>
              <a:t>Colour</a:t>
            </a:r>
            <a:r>
              <a:rPr lang="en-US" b="1" dirty="0"/>
              <a:t> Remote Sensing Data and Derived </a:t>
            </a:r>
            <a:r>
              <a:rPr lang="en-US" b="1" dirty="0" smtClean="0"/>
              <a:t>Products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1452446"/>
            <a:ext cx="71218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Co-chairs: </a:t>
            </a:r>
            <a:r>
              <a:rPr lang="en-US" i="1" dirty="0" smtClean="0"/>
              <a:t>E. Boss, R. </a:t>
            </a:r>
            <a:r>
              <a:rPr lang="en-US" i="1" dirty="0" err="1" smtClean="0"/>
              <a:t>Doerffer</a:t>
            </a:r>
            <a:r>
              <a:rPr lang="en-US" i="1" dirty="0" smtClean="0"/>
              <a:t>, S. </a:t>
            </a:r>
            <a:r>
              <a:rPr lang="en-US" i="1" dirty="0" err="1" smtClean="0"/>
              <a:t>Maritorena</a:t>
            </a:r>
            <a:r>
              <a:rPr lang="en-US" i="1" dirty="0" smtClean="0"/>
              <a:t>, F. </a:t>
            </a:r>
            <a:r>
              <a:rPr lang="en-US" i="1" dirty="0" err="1" smtClean="0"/>
              <a:t>Mélin</a:t>
            </a:r>
            <a:r>
              <a:rPr lang="en-US" i="1" dirty="0" smtClean="0"/>
              <a:t>, K. </a:t>
            </a:r>
            <a:r>
              <a:rPr lang="en-US" i="1" dirty="0" err="1" smtClean="0"/>
              <a:t>Turpie</a:t>
            </a:r>
            <a:r>
              <a:rPr lang="en-US" i="1" dirty="0" smtClean="0"/>
              <a:t>, J. </a:t>
            </a:r>
            <a:r>
              <a:rPr lang="en-US" i="1" dirty="0" err="1" smtClean="0"/>
              <a:t>Werdell</a:t>
            </a:r>
            <a:endParaRPr lang="en-US" i="1" dirty="0"/>
          </a:p>
        </p:txBody>
      </p:sp>
      <p:sp>
        <p:nvSpPr>
          <p:cNvPr id="7" name="TextBox 6"/>
          <p:cNvSpPr txBox="1"/>
          <p:nvPr/>
        </p:nvSpPr>
        <p:spPr>
          <a:xfrm>
            <a:off x="381000" y="1904265"/>
            <a:ext cx="7412355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b="1" i="1" dirty="0" smtClean="0"/>
              <a:t>Status in the field for ocean </a:t>
            </a:r>
            <a:r>
              <a:rPr lang="en-US" b="1" i="1" dirty="0" err="1" smtClean="0"/>
              <a:t>colour</a:t>
            </a:r>
            <a:r>
              <a:rPr lang="en-US" b="1" i="1" dirty="0" smtClean="0"/>
              <a:t>, theory</a:t>
            </a:r>
          </a:p>
          <a:p>
            <a:endParaRPr lang="en-US" dirty="0" smtClean="0"/>
          </a:p>
          <a:p>
            <a:pPr marL="285750" indent="-285750">
              <a:buFontTx/>
              <a:buChar char="-"/>
            </a:pPr>
            <a:r>
              <a:rPr lang="en-US" b="1" i="1" dirty="0" smtClean="0"/>
              <a:t>Review of methods proposed for R</a:t>
            </a:r>
            <a:r>
              <a:rPr lang="en-US" b="1" i="1" baseline="-25000" dirty="0" smtClean="0"/>
              <a:t>RS</a:t>
            </a:r>
            <a:r>
              <a:rPr lang="en-US" b="1" i="1" dirty="0" smtClean="0"/>
              <a:t> and derived products</a:t>
            </a:r>
            <a:r>
              <a:rPr lang="en-US" dirty="0" smtClean="0"/>
              <a:t>:</a:t>
            </a:r>
          </a:p>
          <a:p>
            <a:r>
              <a:rPr lang="en-US" dirty="0" smtClean="0"/>
              <a:t>      	- </a:t>
            </a:r>
            <a:r>
              <a:rPr lang="en-US" i="1" dirty="0" smtClean="0"/>
              <a:t>class-based approach;</a:t>
            </a:r>
          </a:p>
          <a:p>
            <a:r>
              <a:rPr lang="en-US" i="1" dirty="0"/>
              <a:t>	</a:t>
            </a:r>
            <a:r>
              <a:rPr lang="en-US" i="1" dirty="0" smtClean="0"/>
              <a:t>- machine learning;</a:t>
            </a:r>
          </a:p>
          <a:p>
            <a:r>
              <a:rPr lang="en-US" i="1" dirty="0"/>
              <a:t>	</a:t>
            </a:r>
            <a:r>
              <a:rPr lang="en-US" i="1" dirty="0" smtClean="0"/>
              <a:t>- uncertainty propagation;            </a:t>
            </a:r>
          </a:p>
          <a:p>
            <a:r>
              <a:rPr lang="en-US" i="1" dirty="0"/>
              <a:t> </a:t>
            </a:r>
            <a:r>
              <a:rPr lang="en-US" i="1" dirty="0" smtClean="0"/>
              <a:t>       	- algorithm-based approach;</a:t>
            </a:r>
          </a:p>
          <a:p>
            <a:r>
              <a:rPr lang="en-US" i="1" dirty="0"/>
              <a:t>	</a:t>
            </a:r>
            <a:r>
              <a:rPr lang="en-US" i="1" dirty="0" smtClean="0"/>
              <a:t>- colocation</a:t>
            </a:r>
            <a:r>
              <a:rPr lang="en-US" i="1" dirty="0"/>
              <a:t>.</a:t>
            </a:r>
            <a:endParaRPr lang="en-US" i="1" dirty="0" smtClean="0"/>
          </a:p>
          <a:p>
            <a:endParaRPr lang="en-US" dirty="0" smtClean="0"/>
          </a:p>
          <a:p>
            <a:pPr marL="285750" indent="-285750">
              <a:buFontTx/>
              <a:buChar char="-"/>
            </a:pPr>
            <a:r>
              <a:rPr lang="en-US" b="1" i="1" dirty="0" smtClean="0"/>
              <a:t>Recommendations (to be taken into account in the report):</a:t>
            </a:r>
          </a:p>
          <a:p>
            <a:r>
              <a:rPr lang="en-US" dirty="0"/>
              <a:t>	</a:t>
            </a:r>
            <a:r>
              <a:rPr lang="en-US" dirty="0" smtClean="0"/>
              <a:t>- </a:t>
            </a:r>
            <a:r>
              <a:rPr lang="en-US" i="1" dirty="0" smtClean="0"/>
              <a:t>more dialogue with developers/users on the issue of uncertainty;</a:t>
            </a:r>
          </a:p>
          <a:p>
            <a:r>
              <a:rPr lang="en-US" i="1" dirty="0"/>
              <a:t>	</a:t>
            </a:r>
            <a:r>
              <a:rPr lang="en-US" i="1" dirty="0" smtClean="0"/>
              <a:t>- extend the work on uncertainty propagation;</a:t>
            </a:r>
          </a:p>
          <a:p>
            <a:r>
              <a:rPr lang="en-US" i="1" dirty="0"/>
              <a:t>	</a:t>
            </a:r>
            <a:r>
              <a:rPr lang="en-US" i="1" dirty="0" smtClean="0"/>
              <a:t>- more work to understand pros/cons of individual methods;</a:t>
            </a:r>
          </a:p>
          <a:p>
            <a:r>
              <a:rPr lang="en-US" i="1" dirty="0"/>
              <a:t>	</a:t>
            </a:r>
            <a:r>
              <a:rPr lang="en-US" i="1" dirty="0" smtClean="0"/>
              <a:t>- look at methods developed in other communities;</a:t>
            </a:r>
          </a:p>
          <a:p>
            <a:r>
              <a:rPr lang="en-US" i="1" dirty="0"/>
              <a:t>	</a:t>
            </a:r>
            <a:r>
              <a:rPr lang="en-US" i="1" dirty="0" smtClean="0"/>
              <a:t>- investigate propagation of uncertainties through Level-2/3/…;</a:t>
            </a:r>
          </a:p>
          <a:p>
            <a:r>
              <a:rPr lang="en-US" i="1" dirty="0"/>
              <a:t>	</a:t>
            </a:r>
            <a:r>
              <a:rPr lang="en-US" i="1" dirty="0" smtClean="0"/>
              <a:t>- </a:t>
            </a:r>
            <a:r>
              <a:rPr lang="en-US" i="1" smtClean="0"/>
              <a:t>adopt </a:t>
            </a:r>
            <a:r>
              <a:rPr lang="en-US" i="1" smtClean="0"/>
              <a:t>an </a:t>
            </a:r>
            <a:r>
              <a:rPr lang="en-US" i="1" dirty="0" smtClean="0"/>
              <a:t>unambiguous language for communicating on 	   	   uncertainties based on international standards.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812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9550" y="266700"/>
            <a:ext cx="35351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WG Meeting, 19 Jun. 2015</a:t>
            </a:r>
            <a:endParaRPr 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82387" y="1227448"/>
            <a:ext cx="74555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</a:t>
            </a:r>
            <a:r>
              <a:rPr lang="en-US" i="1" dirty="0"/>
              <a:t>. </a:t>
            </a:r>
            <a:r>
              <a:rPr lang="en-US" i="1" dirty="0" smtClean="0"/>
              <a:t>Chauhan, S</a:t>
            </a:r>
            <a:r>
              <a:rPr lang="en-US" i="1" dirty="0"/>
              <a:t>. </a:t>
            </a:r>
            <a:r>
              <a:rPr lang="en-US" i="1" dirty="0" smtClean="0"/>
              <a:t>Dutkiewicz, B</a:t>
            </a:r>
            <a:r>
              <a:rPr lang="en-US" i="1" dirty="0"/>
              <a:t>. </a:t>
            </a:r>
            <a:r>
              <a:rPr lang="en-US" i="1" dirty="0" smtClean="0"/>
              <a:t>Franz, E</a:t>
            </a:r>
            <a:r>
              <a:rPr lang="en-US" i="1" dirty="0"/>
              <a:t>. </a:t>
            </a:r>
            <a:r>
              <a:rPr lang="en-US" i="1" dirty="0" err="1" smtClean="0"/>
              <a:t>Karaköylü</a:t>
            </a:r>
            <a:r>
              <a:rPr lang="en-US" i="1" dirty="0" smtClean="0"/>
              <a:t>, </a:t>
            </a:r>
            <a:r>
              <a:rPr lang="en-US" i="1" dirty="0" err="1" smtClean="0"/>
              <a:t>H.Kobayashi</a:t>
            </a:r>
            <a:r>
              <a:rPr lang="en-US" i="1" dirty="0" smtClean="0"/>
              <a:t>, E</a:t>
            </a:r>
            <a:r>
              <a:rPr lang="en-US" i="1" dirty="0"/>
              <a:t>. </a:t>
            </a:r>
            <a:r>
              <a:rPr lang="en-US" i="1" dirty="0" err="1" smtClean="0"/>
              <a:t>Kwiatkowska</a:t>
            </a:r>
            <a:r>
              <a:rPr lang="en-US" i="1" dirty="0" smtClean="0"/>
              <a:t>, F</a:t>
            </a:r>
            <a:r>
              <a:rPr lang="en-US" i="1" dirty="0"/>
              <a:t>. </a:t>
            </a:r>
            <a:r>
              <a:rPr lang="en-US" i="1" dirty="0" err="1" smtClean="0"/>
              <a:t>Mélin</a:t>
            </a:r>
            <a:r>
              <a:rPr lang="en-US" i="1" dirty="0" smtClean="0"/>
              <a:t>, M</a:t>
            </a:r>
            <a:r>
              <a:rPr lang="en-US" i="1" dirty="0"/>
              <a:t>. </a:t>
            </a:r>
            <a:r>
              <a:rPr lang="en-US" i="1" dirty="0" smtClean="0"/>
              <a:t>Wang, J</a:t>
            </a:r>
            <a:r>
              <a:rPr lang="en-US" i="1" dirty="0"/>
              <a:t>. </a:t>
            </a:r>
            <a:r>
              <a:rPr lang="en-US" i="1" dirty="0" err="1" smtClean="0"/>
              <a:t>Werdell</a:t>
            </a:r>
            <a:endParaRPr lang="en-US" i="1" dirty="0"/>
          </a:p>
        </p:txBody>
      </p:sp>
      <p:sp>
        <p:nvSpPr>
          <p:cNvPr id="6" name="TextBox 5"/>
          <p:cNvSpPr txBox="1"/>
          <p:nvPr/>
        </p:nvSpPr>
        <p:spPr>
          <a:xfrm>
            <a:off x="282388" y="858116"/>
            <a:ext cx="12203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Attendees: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11480" y="2167128"/>
            <a:ext cx="639982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smtClean="0"/>
              <a:t>Reviewed the WG Terms of Reference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smtClean="0"/>
              <a:t>Revised the outline of the report and listed issues to be covered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smtClean="0"/>
              <a:t>Identified the contributions and leads</a:t>
            </a:r>
          </a:p>
        </p:txBody>
      </p:sp>
    </p:spTree>
    <p:extLst>
      <p:ext uri="{BB962C8B-B14F-4D97-AF65-F5344CB8AC3E}">
        <p14:creationId xmlns:p14="http://schemas.microsoft.com/office/powerpoint/2010/main" val="1064770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1450" y="1181100"/>
            <a:ext cx="8867775" cy="324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538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GB" altLang="en-US" i="1" dirty="0" smtClean="0"/>
              <a:t>analyse factors which determine uncertainties for various water types;</a:t>
            </a:r>
          </a:p>
          <a:p>
            <a:pPr marL="285750" indent="-285750">
              <a:spcAft>
                <a:spcPts val="538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GB" altLang="en-US" i="1" dirty="0" smtClean="0"/>
              <a:t>analyse the problem of uncertainties for different product types, such as IOPs, K-values, z90 depth, concentrations; </a:t>
            </a:r>
          </a:p>
          <a:p>
            <a:pPr marL="285750" indent="-285750">
              <a:spcAft>
                <a:spcPts val="538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GB" altLang="en-US" i="1" dirty="0" smtClean="0"/>
              <a:t>analyse the problem of uncertainty propagation in L3 and merged products;</a:t>
            </a:r>
          </a:p>
          <a:p>
            <a:pPr marL="285750" indent="-285750">
              <a:spcAft>
                <a:spcPts val="538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GB" altLang="en-US" i="1" dirty="0" smtClean="0"/>
              <a:t>review, </a:t>
            </a:r>
            <a:r>
              <a:rPr lang="en-GB" altLang="en-US" i="1" dirty="0" err="1" smtClean="0"/>
              <a:t>analyze</a:t>
            </a:r>
            <a:r>
              <a:rPr lang="en-GB" altLang="en-US" i="1" dirty="0" smtClean="0"/>
              <a:t> and document methods, which allow to determine out-of-scope conditions and uncertainties including flagging;</a:t>
            </a:r>
          </a:p>
          <a:p>
            <a:pPr marL="285750" indent="-285750">
              <a:spcAft>
                <a:spcPts val="538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GB" altLang="en-US" i="1" strike="sngStrike" dirty="0" smtClean="0"/>
              <a:t>develop and compile a data set to test uncertainty and out-of-scope algorithms,</a:t>
            </a:r>
          </a:p>
          <a:p>
            <a:pPr marL="285750" indent="-285750">
              <a:spcAft>
                <a:spcPts val="538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GB" altLang="en-US" i="1" dirty="0" smtClean="0"/>
              <a:t>recommend procedures to be implemented in ground processors  and formats to present errors / uncertainties in data products; </a:t>
            </a:r>
          </a:p>
          <a:p>
            <a:pPr marL="285750" indent="-285750">
              <a:spcAft>
                <a:spcPts val="538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GB" altLang="en-US" i="1" dirty="0" smtClean="0"/>
              <a:t>summarize the results and recommendations in the form of an IOCCG report.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1450" y="400050"/>
            <a:ext cx="47913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altLang="en-US" sz="2400" b="1" dirty="0" smtClean="0"/>
              <a:t>Working Group Terms of Reference: </a:t>
            </a:r>
          </a:p>
        </p:txBody>
      </p:sp>
    </p:spTree>
    <p:extLst>
      <p:ext uri="{BB962C8B-B14F-4D97-AF65-F5344CB8AC3E}">
        <p14:creationId xmlns:p14="http://schemas.microsoft.com/office/powerpoint/2010/main" val="3731613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0146" y="794328"/>
            <a:ext cx="8756073" cy="2139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buAutoNum type="arabicPeriod"/>
            </a:pPr>
            <a:r>
              <a:rPr lang="en-US" i="1" dirty="0" smtClean="0"/>
              <a:t>Introduction</a:t>
            </a:r>
          </a:p>
          <a:p>
            <a:pPr>
              <a:spcAft>
                <a:spcPts val="600"/>
              </a:spcAft>
              <a:buAutoNum type="arabicPeriod"/>
            </a:pPr>
            <a:r>
              <a:rPr lang="en-US" i="1" dirty="0" smtClean="0"/>
              <a:t>Sources of uncertainties</a:t>
            </a:r>
          </a:p>
          <a:p>
            <a:pPr>
              <a:spcAft>
                <a:spcPts val="600"/>
              </a:spcAft>
              <a:buAutoNum type="arabicPeriod"/>
            </a:pPr>
            <a:r>
              <a:rPr lang="en-US" i="1" dirty="0" smtClean="0"/>
              <a:t>Uncertainty Estimates</a:t>
            </a:r>
          </a:p>
          <a:p>
            <a:pPr>
              <a:spcAft>
                <a:spcPts val="600"/>
              </a:spcAft>
            </a:pPr>
            <a:r>
              <a:rPr lang="en-US" i="1" dirty="0" smtClean="0"/>
              <a:t>4.Representation and distribution of uncertainties</a:t>
            </a:r>
          </a:p>
          <a:p>
            <a:pPr>
              <a:spcAft>
                <a:spcPts val="600"/>
              </a:spcAft>
            </a:pPr>
            <a:r>
              <a:rPr lang="en-US" i="1" dirty="0" smtClean="0"/>
              <a:t>5. Requirements from different applications of Ocean </a:t>
            </a:r>
            <a:r>
              <a:rPr lang="en-US" i="1" dirty="0" err="1" smtClean="0"/>
              <a:t>Colour</a:t>
            </a:r>
            <a:r>
              <a:rPr lang="en-US" i="1" dirty="0" smtClean="0"/>
              <a:t> data</a:t>
            </a:r>
            <a:endParaRPr lang="en-US" i="1" dirty="0"/>
          </a:p>
          <a:p>
            <a:pPr>
              <a:spcAft>
                <a:spcPts val="600"/>
              </a:spcAft>
            </a:pPr>
            <a:r>
              <a:rPr lang="en-US" i="1" dirty="0" smtClean="0"/>
              <a:t>6. Recommendations</a:t>
            </a:r>
            <a:endParaRPr lang="en-US" i="1" dirty="0"/>
          </a:p>
        </p:txBody>
      </p:sp>
      <p:sp>
        <p:nvSpPr>
          <p:cNvPr id="5" name="TextBox 4"/>
          <p:cNvSpPr txBox="1"/>
          <p:nvPr/>
        </p:nvSpPr>
        <p:spPr>
          <a:xfrm>
            <a:off x="240146" y="221673"/>
            <a:ext cx="21307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Current outline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136423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8805" y="174896"/>
            <a:ext cx="743327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Chapter 2</a:t>
            </a:r>
            <a:r>
              <a:rPr lang="en-US" dirty="0" smtClean="0"/>
              <a:t>. </a:t>
            </a:r>
            <a:r>
              <a:rPr lang="en-US" b="1" i="1" dirty="0" smtClean="0"/>
              <a:t>Sources of uncertainties</a:t>
            </a:r>
          </a:p>
          <a:p>
            <a:endParaRPr lang="en-US" dirty="0" smtClean="0"/>
          </a:p>
          <a:p>
            <a:r>
              <a:rPr lang="en-US" dirty="0" smtClean="0"/>
              <a:t>    2.1 Uncertainties of input data</a:t>
            </a:r>
          </a:p>
          <a:p>
            <a:r>
              <a:rPr lang="en-US" dirty="0"/>
              <a:t> </a:t>
            </a:r>
            <a:r>
              <a:rPr lang="en-US" dirty="0" smtClean="0"/>
              <a:t>              </a:t>
            </a:r>
            <a:r>
              <a:rPr lang="en-US" i="1" dirty="0" smtClean="0"/>
              <a:t>TOA data</a:t>
            </a:r>
          </a:p>
          <a:p>
            <a:r>
              <a:rPr lang="en-US" i="1" dirty="0" smtClean="0"/>
              <a:t>               Ancillary data</a:t>
            </a:r>
          </a:p>
          <a:p>
            <a:endParaRPr lang="en-US" sz="800" dirty="0" smtClean="0"/>
          </a:p>
          <a:p>
            <a:r>
              <a:rPr lang="en-US" dirty="0"/>
              <a:t> </a:t>
            </a:r>
            <a:r>
              <a:rPr lang="en-US" dirty="0" smtClean="0"/>
              <a:t>   2.2 Uncertainties associated with models and algorithms</a:t>
            </a:r>
          </a:p>
          <a:p>
            <a:r>
              <a:rPr lang="en-US" dirty="0"/>
              <a:t> </a:t>
            </a:r>
            <a:r>
              <a:rPr lang="en-US" dirty="0" smtClean="0"/>
              <a:t>              </a:t>
            </a:r>
            <a:r>
              <a:rPr lang="en-US" i="1" dirty="0" smtClean="0"/>
              <a:t>Atmosphere (aerosols, Rayleigh…)</a:t>
            </a:r>
          </a:p>
          <a:p>
            <a:r>
              <a:rPr lang="en-US" i="1" dirty="0"/>
              <a:t> </a:t>
            </a:r>
            <a:r>
              <a:rPr lang="en-US" i="1" dirty="0" smtClean="0"/>
              <a:t>              Effects of clouds, ice, land (adjacency…)</a:t>
            </a:r>
          </a:p>
          <a:p>
            <a:r>
              <a:rPr lang="en-US" i="1" dirty="0"/>
              <a:t> </a:t>
            </a:r>
            <a:r>
              <a:rPr lang="en-US" i="1" dirty="0" smtClean="0"/>
              <a:t>              Sea surface (glint…)</a:t>
            </a:r>
          </a:p>
          <a:p>
            <a:r>
              <a:rPr lang="en-US" i="1" dirty="0"/>
              <a:t> </a:t>
            </a:r>
            <a:r>
              <a:rPr lang="en-US" i="1" dirty="0" smtClean="0"/>
              <a:t>              Optical properties of water constituents</a:t>
            </a:r>
          </a:p>
          <a:p>
            <a:r>
              <a:rPr lang="en-US" i="1" dirty="0"/>
              <a:t> </a:t>
            </a:r>
            <a:r>
              <a:rPr lang="en-US" i="1" dirty="0" smtClean="0"/>
              <a:t>              Vertical distribution of water constituents</a:t>
            </a:r>
          </a:p>
          <a:p>
            <a:r>
              <a:rPr lang="en-US" i="1" dirty="0"/>
              <a:t> </a:t>
            </a:r>
            <a:r>
              <a:rPr lang="en-US" i="1" dirty="0" smtClean="0"/>
              <a:t>              Relationship between IOPs and AOPs and bidirectional effects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7927" y="4231652"/>
            <a:ext cx="875607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Chapter 3.</a:t>
            </a:r>
            <a:r>
              <a:rPr lang="en-US" dirty="0" smtClean="0"/>
              <a:t> </a:t>
            </a:r>
            <a:r>
              <a:rPr lang="en-US" b="1" i="1" dirty="0" smtClean="0"/>
              <a:t>Uncertainty Estimates</a:t>
            </a:r>
          </a:p>
          <a:p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3.1 </a:t>
            </a:r>
            <a:r>
              <a:rPr lang="en-US" i="1" dirty="0" smtClean="0"/>
              <a:t>Use of field observations</a:t>
            </a:r>
          </a:p>
          <a:p>
            <a:r>
              <a:rPr lang="en-US" sz="800" i="1" dirty="0"/>
              <a:t> </a:t>
            </a:r>
            <a:r>
              <a:rPr lang="en-US" sz="800" i="1" dirty="0" smtClean="0"/>
              <a:t>         	</a:t>
            </a:r>
          </a:p>
          <a:p>
            <a:r>
              <a:rPr lang="en-US" i="1" dirty="0"/>
              <a:t> </a:t>
            </a:r>
            <a:r>
              <a:rPr lang="en-US" i="1" dirty="0" smtClean="0"/>
              <a:t>   3.2 Methods for identifying out-of-scope conditions and estimating uncertainties of ocean </a:t>
            </a:r>
          </a:p>
          <a:p>
            <a:r>
              <a:rPr lang="en-US" i="1" dirty="0"/>
              <a:t> </a:t>
            </a:r>
            <a:r>
              <a:rPr lang="en-US" i="1" dirty="0" smtClean="0"/>
              <a:t>           </a:t>
            </a:r>
            <a:r>
              <a:rPr lang="en-US" i="1" dirty="0" err="1" smtClean="0"/>
              <a:t>colour</a:t>
            </a:r>
            <a:r>
              <a:rPr lang="en-US" i="1" dirty="0" smtClean="0"/>
              <a:t> products</a:t>
            </a:r>
          </a:p>
          <a:p>
            <a:r>
              <a:rPr lang="en-US" sz="800" i="1" dirty="0"/>
              <a:t> </a:t>
            </a:r>
            <a:r>
              <a:rPr lang="en-US" sz="800" i="1" dirty="0" smtClean="0"/>
              <a:t>  </a:t>
            </a:r>
          </a:p>
          <a:p>
            <a:r>
              <a:rPr lang="en-US" i="1" dirty="0"/>
              <a:t> </a:t>
            </a:r>
            <a:r>
              <a:rPr lang="en-US" i="1" dirty="0" smtClean="0"/>
              <a:t>   3.3 Current knowledge on uncertainties (R</a:t>
            </a:r>
            <a:r>
              <a:rPr lang="en-US" i="1" baseline="-25000" dirty="0" smtClean="0"/>
              <a:t>RS</a:t>
            </a:r>
            <a:r>
              <a:rPr lang="en-US" i="1" dirty="0" smtClean="0"/>
              <a:t>, derived marine products, aerosols, </a:t>
            </a:r>
            <a:r>
              <a:rPr lang="en-US" i="1" dirty="0"/>
              <a:t>PP, PAR</a:t>
            </a:r>
            <a:r>
              <a:rPr lang="en-US" i="1" dirty="0" smtClean="0"/>
              <a:t>)</a:t>
            </a:r>
          </a:p>
          <a:p>
            <a:endParaRPr lang="en-US" sz="800" i="1" dirty="0"/>
          </a:p>
          <a:p>
            <a:r>
              <a:rPr lang="en-US" i="1" dirty="0" smtClean="0"/>
              <a:t>    3.4 Verification of uncertainties</a:t>
            </a:r>
          </a:p>
        </p:txBody>
      </p:sp>
    </p:spTree>
    <p:extLst>
      <p:ext uri="{BB962C8B-B14F-4D97-AF65-F5344CB8AC3E}">
        <p14:creationId xmlns:p14="http://schemas.microsoft.com/office/powerpoint/2010/main" val="4036229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5383" y="82263"/>
            <a:ext cx="74262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Methods currently considered in Section 3.2 of Chapter 3</a:t>
            </a:r>
            <a:endParaRPr lang="en-US" sz="2400" b="1" dirty="0"/>
          </a:p>
        </p:txBody>
      </p:sp>
      <p:pic>
        <p:nvPicPr>
          <p:cNvPr id="5" name="Picture 4" descr="New Fig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383" y="1447171"/>
            <a:ext cx="5605649" cy="185192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320511" y="1016244"/>
            <a:ext cx="4350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b="1" i="1" dirty="0" smtClean="0"/>
              <a:t>Clear-water approach (algorithm-based)</a:t>
            </a:r>
            <a:endParaRPr lang="en-US" b="1" i="1" dirty="0"/>
          </a:p>
        </p:txBody>
      </p:sp>
      <p:sp>
        <p:nvSpPr>
          <p:cNvPr id="7" name="Rectangle 6"/>
          <p:cNvSpPr/>
          <p:nvPr/>
        </p:nvSpPr>
        <p:spPr>
          <a:xfrm>
            <a:off x="726221" y="3310615"/>
            <a:ext cx="49889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 smtClean="0">
                <a:solidFill>
                  <a:srgbClr val="3366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Uncertainties of </a:t>
            </a:r>
            <a:r>
              <a:rPr lang="en-US" sz="1400" dirty="0" err="1">
                <a:solidFill>
                  <a:srgbClr val="3366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SeaWiFS</a:t>
            </a:r>
            <a:r>
              <a:rPr lang="en-US" sz="1400" dirty="0">
                <a:solidFill>
                  <a:srgbClr val="3366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MODIS/Aqua </a:t>
            </a:r>
            <a:r>
              <a:rPr lang="en-US" sz="1400" i="1" dirty="0" err="1">
                <a:solidFill>
                  <a:srgbClr val="3366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en-US" sz="1400" baseline="-25000" dirty="0" err="1">
                <a:solidFill>
                  <a:srgbClr val="3366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rs</a:t>
            </a:r>
            <a:r>
              <a:rPr lang="en-US" sz="1400" baseline="-25000" dirty="0">
                <a:solidFill>
                  <a:srgbClr val="3366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solidFill>
                  <a:srgbClr val="3366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data for the </a:t>
            </a:r>
            <a:endParaRPr lang="en-US" sz="1400" dirty="0" smtClean="0">
              <a:solidFill>
                <a:srgbClr val="336699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1400" dirty="0" smtClean="0">
                <a:solidFill>
                  <a:srgbClr val="3366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North </a:t>
            </a:r>
            <a:r>
              <a:rPr lang="en-US" sz="1400" dirty="0">
                <a:solidFill>
                  <a:srgbClr val="3366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Atlantic (NA) and South Pacific (SP</a:t>
            </a:r>
            <a:r>
              <a:rPr lang="en-US" sz="1400" dirty="0" smtClean="0">
                <a:solidFill>
                  <a:srgbClr val="3366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); Hu et al. (</a:t>
            </a:r>
            <a:r>
              <a:rPr lang="en-US" sz="1400" i="1" dirty="0" smtClean="0">
                <a:solidFill>
                  <a:srgbClr val="3366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RSE</a:t>
            </a:r>
            <a:r>
              <a:rPr lang="en-US" sz="1400" dirty="0" smtClean="0">
                <a:solidFill>
                  <a:srgbClr val="3366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2013).</a:t>
            </a:r>
            <a:endParaRPr lang="en-US" sz="14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263" y="4202342"/>
            <a:ext cx="4449452" cy="2135737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289762" y="6334780"/>
            <a:ext cx="478645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 smtClean="0">
                <a:solidFill>
                  <a:srgbClr val="3366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RMSD for log(</a:t>
            </a:r>
            <a:r>
              <a:rPr lang="en-US" sz="1400" i="1" dirty="0" err="1" smtClean="0">
                <a:solidFill>
                  <a:srgbClr val="3366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Chl</a:t>
            </a:r>
            <a:r>
              <a:rPr lang="en-US" sz="1400" dirty="0" smtClean="0">
                <a:solidFill>
                  <a:srgbClr val="3366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from match-ups and optical water types (Moore et al. 2009); </a:t>
            </a:r>
            <a:r>
              <a:rPr lang="en-US" sz="1400" dirty="0" err="1" smtClean="0">
                <a:solidFill>
                  <a:srgbClr val="3366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Sathyendranath</a:t>
            </a:r>
            <a:r>
              <a:rPr lang="en-US" sz="1400" dirty="0" smtClean="0">
                <a:solidFill>
                  <a:srgbClr val="3366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et al. (in prep)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27096" y="3916537"/>
            <a:ext cx="25350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b="1" i="1" dirty="0" smtClean="0"/>
              <a:t>Class-based approach</a:t>
            </a:r>
            <a:endParaRPr lang="en-US" b="1" i="1" dirty="0"/>
          </a:p>
        </p:txBody>
      </p:sp>
      <p:sp>
        <p:nvSpPr>
          <p:cNvPr id="13" name="TextBox 12"/>
          <p:cNvSpPr txBox="1"/>
          <p:nvPr/>
        </p:nvSpPr>
        <p:spPr>
          <a:xfrm>
            <a:off x="320511" y="585317"/>
            <a:ext cx="5394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b="1" i="1" dirty="0" smtClean="0"/>
              <a:t>Uncertainty estimates from algorithm construction</a:t>
            </a:r>
            <a:endParaRPr lang="en-US" b="1" i="1" dirty="0"/>
          </a:p>
        </p:txBody>
      </p:sp>
      <p:sp>
        <p:nvSpPr>
          <p:cNvPr id="2" name="Rectangle 1"/>
          <p:cNvSpPr/>
          <p:nvPr/>
        </p:nvSpPr>
        <p:spPr>
          <a:xfrm>
            <a:off x="5963478" y="1016244"/>
            <a:ext cx="3072367" cy="29904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Clear-water approach relies on the comparison </a:t>
            </a:r>
            <a:r>
              <a:rPr lang="en-US" sz="16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outputs of 2 </a:t>
            </a:r>
            <a:r>
              <a:rPr lang="en-US" sz="1600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Chla</a:t>
            </a:r>
            <a:r>
              <a:rPr lang="en-US" sz="16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algorithms (i.e., OC4 </a:t>
            </a:r>
            <a:r>
              <a:rPr lang="en-US" sz="16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</a:t>
            </a:r>
            <a:r>
              <a:rPr lang="en-US" sz="16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OCI color-index). </a:t>
            </a:r>
            <a:r>
              <a:rPr lang="en-US" sz="1600" i="1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en-US" sz="1600" i="1" baseline="-250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rs</a:t>
            </a:r>
            <a:r>
              <a:rPr lang="en-US" sz="16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is assumed error-free when </a:t>
            </a:r>
            <a:r>
              <a:rPr lang="en-US" sz="16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2 algorithms provide the same </a:t>
            </a:r>
            <a:r>
              <a:rPr lang="en-US" sz="1600" i="1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Chla</a:t>
            </a:r>
            <a:r>
              <a:rPr lang="en-US" sz="16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values. The </a:t>
            </a:r>
            <a:r>
              <a:rPr lang="en-US" sz="1600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en-US" sz="1600" i="1" baseline="-25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rs</a:t>
            </a:r>
            <a:r>
              <a:rPr lang="en-US" sz="16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uncertainties are then determined as the </a:t>
            </a:r>
            <a:r>
              <a:rPr lang="en-US" sz="16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standard </a:t>
            </a:r>
            <a:r>
              <a:rPr lang="en-US" sz="16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deviation of </a:t>
            </a:r>
            <a:r>
              <a:rPr lang="en-US" sz="1600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en-US" sz="1600" i="1" baseline="-25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rs</a:t>
            </a:r>
            <a:r>
              <a:rPr lang="en-US" sz="16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generic values with </a:t>
            </a:r>
            <a:r>
              <a:rPr lang="en-US" sz="16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respect to </a:t>
            </a:r>
            <a:r>
              <a:rPr lang="en-US" sz="16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reference error free </a:t>
            </a:r>
            <a:r>
              <a:rPr lang="en-US" sz="1600" i="1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en-US" sz="1600" i="1" baseline="-250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rs</a:t>
            </a:r>
            <a:r>
              <a:rPr lang="en-US" sz="16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specific </a:t>
            </a:r>
            <a:r>
              <a:rPr lang="en-US" sz="1600" i="1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Chla</a:t>
            </a:r>
            <a:r>
              <a:rPr lang="en-US" sz="16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values determined with OCI.</a:t>
            </a:r>
            <a:endParaRPr lang="en-US" sz="1600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447819" y="4101203"/>
            <a:ext cx="358802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a class-based approach, validation statistics are first defined for each class (or optical water type) using a match-up data base linking satellite and in-situ data. Then any input data </a:t>
            </a:r>
            <a:r>
              <a:rPr lang="en-US" sz="16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(e.g., </a:t>
            </a:r>
            <a:r>
              <a:rPr lang="en-US" sz="1600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en-US" sz="1600" i="1" baseline="-25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rs</a:t>
            </a:r>
            <a:r>
              <a:rPr lang="en-US" sz="16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16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 be classified and </a:t>
            </a:r>
            <a:r>
              <a:rPr lang="en-US" sz="16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its </a:t>
            </a:r>
            <a:r>
              <a:rPr lang="en-US" sz="16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validation statistics </a:t>
            </a:r>
            <a:r>
              <a:rPr lang="en-US" sz="16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associated </a:t>
            </a:r>
            <a:r>
              <a:rPr lang="en-US" sz="16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 the relevant </a:t>
            </a:r>
            <a:r>
              <a:rPr lang="en-US" sz="16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class. </a:t>
            </a:r>
            <a:r>
              <a:rPr lang="en-US" sz="1600" i="1" dirty="0"/>
              <a:t>So, if an input is found as fully belonging to a class, its uncertainty </a:t>
            </a:r>
            <a:r>
              <a:rPr lang="en-US" sz="1600" i="1" dirty="0" smtClean="0"/>
              <a:t>value is that of </a:t>
            </a:r>
            <a:r>
              <a:rPr lang="en-US" sz="1600" i="1" dirty="0"/>
              <a:t>that </a:t>
            </a:r>
            <a:r>
              <a:rPr lang="en-US" sz="1600" i="1" dirty="0" smtClean="0"/>
              <a:t>class.</a:t>
            </a:r>
            <a:endParaRPr lang="en-US" sz="1600" i="1" dirty="0"/>
          </a:p>
        </p:txBody>
      </p:sp>
    </p:spTree>
    <p:extLst>
      <p:ext uri="{BB962C8B-B14F-4D97-AF65-F5344CB8AC3E}">
        <p14:creationId xmlns:p14="http://schemas.microsoft.com/office/powerpoint/2010/main" val="2447414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913</TotalTime>
  <Words>1086</Words>
  <Application>Microsoft Office PowerPoint</Application>
  <PresentationFormat>On-screen Show (4:3)</PresentationFormat>
  <Paragraphs>165</Paragraphs>
  <Slides>13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Frederic MELIN</dc:creator>
  <cp:lastModifiedBy>Giuseppe ZIBORDI</cp:lastModifiedBy>
  <cp:revision>58</cp:revision>
  <dcterms:created xsi:type="dcterms:W3CDTF">2016-02-17T09:31:23Z</dcterms:created>
  <dcterms:modified xsi:type="dcterms:W3CDTF">2016-03-01T15:43:43Z</dcterms:modified>
</cp:coreProperties>
</file>